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9529" autoAdjust="0"/>
  </p:normalViewPr>
  <p:slideViewPr>
    <p:cSldViewPr snapToGrid="0">
      <p:cViewPr varScale="1">
        <p:scale>
          <a:sx n="90" d="100"/>
          <a:sy n="90" d="100"/>
        </p:scale>
        <p:origin x="1332" y="96"/>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0088BB-E6FB-4858-97E7-F180FBA2AEAC}" type="datetimeFigureOut">
              <a:rPr lang="zh-TW" altLang="en-US" smtClean="0"/>
              <a:t>2023/9/19</a:t>
            </a:fld>
            <a:endParaRPr lang="zh-TW" altLang="en-US"/>
          </a:p>
        </p:txBody>
      </p:sp>
      <p:sp>
        <p:nvSpPr>
          <p:cNvPr id="4" name="投影片影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4791E0-FBB1-4EB2-BCC2-1539D747885D}" type="slidenum">
              <a:rPr lang="zh-TW" altLang="en-US" smtClean="0"/>
              <a:t>‹#›</a:t>
            </a:fld>
            <a:endParaRPr lang="zh-TW" altLang="en-US"/>
          </a:p>
        </p:txBody>
      </p:sp>
    </p:spTree>
    <p:extLst>
      <p:ext uri="{BB962C8B-B14F-4D97-AF65-F5344CB8AC3E}">
        <p14:creationId xmlns:p14="http://schemas.microsoft.com/office/powerpoint/2010/main" val="80997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gn="l"/>
            <a:r>
              <a:rPr lang="en-US" altLang="zh-TW" sz="1600" b="0" i="0" dirty="0">
                <a:solidFill>
                  <a:srgbClr val="374151"/>
                </a:solidFill>
                <a:effectLst/>
                <a:latin typeface="Söhne"/>
              </a:rPr>
              <a:t>a. </a:t>
            </a:r>
            <a:r>
              <a:rPr lang="zh-TW" altLang="en-US" sz="1600" b="1" i="0" dirty="0">
                <a:solidFill>
                  <a:srgbClr val="374151"/>
                </a:solidFill>
                <a:effectLst/>
                <a:latin typeface="Söhne"/>
              </a:rPr>
              <a:t>啟發式基於編輯</a:t>
            </a:r>
            <a:r>
              <a:rPr lang="zh-TW" altLang="en-US" sz="1600" b="0" i="0" dirty="0">
                <a:solidFill>
                  <a:srgbClr val="374151"/>
                </a:solidFill>
                <a:effectLst/>
                <a:latin typeface="Söhne"/>
              </a:rPr>
              <a:t> </a:t>
            </a:r>
            <a:r>
              <a:rPr lang="en-US" altLang="zh-TW" sz="1600" b="0" i="0" dirty="0">
                <a:solidFill>
                  <a:srgbClr val="374151"/>
                </a:solidFill>
                <a:effectLst/>
                <a:latin typeface="Söhne"/>
              </a:rPr>
              <a:t>[67, 68]</a:t>
            </a:r>
            <a:r>
              <a:rPr lang="zh-TW" altLang="en-US" sz="1600" b="0" i="0" dirty="0">
                <a:solidFill>
                  <a:srgbClr val="374151"/>
                </a:solidFill>
                <a:effectLst/>
                <a:latin typeface="Söhne"/>
              </a:rPr>
              <a:t>：</a:t>
            </a:r>
          </a:p>
          <a:p>
            <a:pPr algn="l">
              <a:buFont typeface="Arial" panose="020B0604020202020204" pitchFamily="34" charset="0"/>
              <a:buChar char="•"/>
            </a:pPr>
            <a:r>
              <a:rPr lang="zh-TW" altLang="en-US" sz="1600" b="0" i="0" dirty="0">
                <a:solidFill>
                  <a:srgbClr val="374151"/>
                </a:solidFill>
                <a:effectLst/>
                <a:latin typeface="Söhne"/>
              </a:rPr>
              <a:t>這種方法依賴於某種啟發式或經驗法則來編輯或調整模型的輸入或參數。啟發式基於編輯的方法通常不依賴於模型的內部結構或梯度，而是嘗試通過某種直觀或經驗法則來改進模型的性能。</a:t>
            </a:r>
          </a:p>
          <a:p>
            <a:pPr algn="l"/>
            <a:r>
              <a:rPr lang="en-US" altLang="zh-TW" sz="1600" b="0" i="0" dirty="0">
                <a:solidFill>
                  <a:srgbClr val="374151"/>
                </a:solidFill>
                <a:effectLst/>
                <a:latin typeface="Söhne"/>
              </a:rPr>
              <a:t>b. </a:t>
            </a:r>
            <a:r>
              <a:rPr lang="zh-TW" altLang="en-US" sz="1600" b="1" i="0" dirty="0">
                <a:solidFill>
                  <a:srgbClr val="374151"/>
                </a:solidFill>
                <a:effectLst/>
                <a:latin typeface="Söhne"/>
              </a:rPr>
              <a:t>使用遺傳算法的連續前綴調整</a:t>
            </a:r>
            <a:r>
              <a:rPr lang="zh-TW" altLang="en-US" sz="1600" b="0" i="0" dirty="0">
                <a:solidFill>
                  <a:srgbClr val="374151"/>
                </a:solidFill>
                <a:effectLst/>
                <a:latin typeface="Söhne"/>
              </a:rPr>
              <a:t> </a:t>
            </a:r>
            <a:r>
              <a:rPr lang="en-US" altLang="zh-TW" sz="1600" b="0" i="0" dirty="0">
                <a:solidFill>
                  <a:srgbClr val="374151"/>
                </a:solidFill>
                <a:effectLst/>
                <a:latin typeface="Söhne"/>
              </a:rPr>
              <a:t>[69, 70, 71, 72]</a:t>
            </a:r>
            <a:r>
              <a:rPr lang="zh-TW" altLang="en-US" sz="1600" b="0" i="0" dirty="0">
                <a:solidFill>
                  <a:srgbClr val="374151"/>
                </a:solidFill>
                <a:effectLst/>
                <a:latin typeface="Söhne"/>
              </a:rPr>
              <a:t>：</a:t>
            </a:r>
          </a:p>
          <a:p>
            <a:pPr algn="l">
              <a:buFont typeface="Arial" panose="020B0604020202020204" pitchFamily="34" charset="0"/>
              <a:buChar char="•"/>
            </a:pPr>
            <a:r>
              <a:rPr lang="zh-TW" altLang="en-US" sz="1600" b="0" i="0" dirty="0">
                <a:solidFill>
                  <a:srgbClr val="374151"/>
                </a:solidFill>
                <a:effectLst/>
                <a:latin typeface="Söhne"/>
              </a:rPr>
              <a:t>遺傳算法是一種啟發式搜索方法，受到自然選擇的啟發。在這種方法中，連續的前綴（或模型的輸入部分）被調整或</a:t>
            </a:r>
            <a:r>
              <a:rPr lang="en-US" altLang="zh-TW" sz="1600" b="0" i="0" dirty="0">
                <a:solidFill>
                  <a:srgbClr val="374151"/>
                </a:solidFill>
                <a:effectLst/>
                <a:latin typeface="Söhne"/>
              </a:rPr>
              <a:t>"</a:t>
            </a:r>
            <a:r>
              <a:rPr lang="zh-TW" altLang="en-US" sz="1600" b="0" i="0" dirty="0">
                <a:solidFill>
                  <a:srgbClr val="374151"/>
                </a:solidFill>
                <a:effectLst/>
                <a:latin typeface="Söhne"/>
              </a:rPr>
              <a:t>進化</a:t>
            </a:r>
            <a:r>
              <a:rPr lang="en-US" altLang="zh-TW" sz="1600" b="0" i="0" dirty="0">
                <a:solidFill>
                  <a:srgbClr val="374151"/>
                </a:solidFill>
                <a:effectLst/>
                <a:latin typeface="Söhne"/>
              </a:rPr>
              <a:t>"</a:t>
            </a:r>
            <a:r>
              <a:rPr lang="zh-TW" altLang="en-US" sz="1600" b="0" i="0" dirty="0">
                <a:solidFill>
                  <a:srgbClr val="374151"/>
                </a:solidFill>
                <a:effectLst/>
                <a:latin typeface="Söhne"/>
              </a:rPr>
              <a:t>以優化某種性能指標。</a:t>
            </a:r>
          </a:p>
          <a:p>
            <a:pPr algn="l">
              <a:buFont typeface="Arial" panose="020B0604020202020204" pitchFamily="34" charset="0"/>
              <a:buChar char="•"/>
            </a:pPr>
            <a:r>
              <a:rPr lang="zh-TW" altLang="en-US" sz="1600" b="0" i="0" dirty="0">
                <a:solidFill>
                  <a:srgbClr val="374151"/>
                </a:solidFill>
                <a:effectLst/>
                <a:latin typeface="Söhne"/>
              </a:rPr>
              <a:t>這通常涉及到隨機初始化一組前綴，評估它們的性能，然後根據某種選擇機制選擇和組合最佳的前綴，並可能引入一些隨機變異，以生成新的前綴集合。這個過程會重複多次，直到達到某個停止條件。</a:t>
            </a:r>
          </a:p>
          <a:p>
            <a:pPr algn="l"/>
            <a:r>
              <a:rPr lang="en-US" altLang="zh-TW" sz="1600" b="0" i="0" dirty="0">
                <a:solidFill>
                  <a:srgbClr val="374151"/>
                </a:solidFill>
                <a:effectLst/>
                <a:latin typeface="Söhne"/>
              </a:rPr>
              <a:t>c. </a:t>
            </a:r>
            <a:r>
              <a:rPr lang="zh-TW" altLang="en-US" sz="1600" b="1" i="0" dirty="0">
                <a:solidFill>
                  <a:srgbClr val="374151"/>
                </a:solidFill>
                <a:effectLst/>
                <a:latin typeface="Söhne"/>
              </a:rPr>
              <a:t>使用強化學習的離散令牌搜索</a:t>
            </a:r>
            <a:r>
              <a:rPr lang="zh-TW" altLang="en-US" sz="1600" b="0" i="0" dirty="0">
                <a:solidFill>
                  <a:srgbClr val="374151"/>
                </a:solidFill>
                <a:effectLst/>
                <a:latin typeface="Söhne"/>
              </a:rPr>
              <a:t> </a:t>
            </a:r>
            <a:r>
              <a:rPr lang="en-US" altLang="zh-TW" sz="1600" b="0" i="0" dirty="0">
                <a:solidFill>
                  <a:srgbClr val="374151"/>
                </a:solidFill>
                <a:effectLst/>
                <a:latin typeface="Söhne"/>
              </a:rPr>
              <a:t>[73, 74]</a:t>
            </a:r>
            <a:r>
              <a:rPr lang="zh-TW" altLang="en-US" sz="1600" b="0" i="0" dirty="0">
                <a:solidFill>
                  <a:srgbClr val="374151"/>
                </a:solidFill>
                <a:effectLst/>
                <a:latin typeface="Söhne"/>
              </a:rPr>
              <a:t>：</a:t>
            </a:r>
          </a:p>
          <a:p>
            <a:pPr algn="l">
              <a:buFont typeface="Arial" panose="020B0604020202020204" pitchFamily="34" charset="0"/>
              <a:buChar char="•"/>
            </a:pPr>
            <a:r>
              <a:rPr lang="zh-TW" altLang="en-US" sz="1600" b="0" i="0" dirty="0">
                <a:solidFill>
                  <a:srgbClr val="374151"/>
                </a:solidFill>
                <a:effectLst/>
                <a:latin typeface="Söhne"/>
              </a:rPr>
              <a:t>強化學習是一種機器學習方法，其中一個代理</a:t>
            </a:r>
            <a:r>
              <a:rPr lang="en-US" altLang="zh-TW" sz="1600" b="0" i="0" dirty="0">
                <a:solidFill>
                  <a:srgbClr val="374151"/>
                </a:solidFill>
                <a:effectLst/>
                <a:latin typeface="Söhne"/>
              </a:rPr>
              <a:t>(agent)</a:t>
            </a:r>
            <a:r>
              <a:rPr lang="zh-TW" altLang="en-US" sz="1600" b="0" i="0" dirty="0">
                <a:solidFill>
                  <a:srgbClr val="374151"/>
                </a:solidFill>
                <a:effectLst/>
                <a:latin typeface="Söhne"/>
              </a:rPr>
              <a:t>學習如何在給定的環境中採取行動，以最大化某種累積獎勵。</a:t>
            </a:r>
          </a:p>
          <a:p>
            <a:pPr algn="l">
              <a:buFont typeface="Arial" panose="020B0604020202020204" pitchFamily="34" charset="0"/>
              <a:buChar char="•"/>
            </a:pPr>
            <a:r>
              <a:rPr lang="zh-TW" altLang="en-US" sz="1600" b="0" i="0" dirty="0">
                <a:solidFill>
                  <a:srgbClr val="374151"/>
                </a:solidFill>
                <a:effectLst/>
                <a:latin typeface="Söhne"/>
              </a:rPr>
              <a:t>在這種方法中，代理</a:t>
            </a:r>
            <a:r>
              <a:rPr lang="en-US" altLang="zh-TW" sz="1600" b="0" i="0" dirty="0">
                <a:solidFill>
                  <a:srgbClr val="374151"/>
                </a:solidFill>
                <a:effectLst/>
                <a:latin typeface="Söhne"/>
              </a:rPr>
              <a:t>(agent)</a:t>
            </a:r>
            <a:r>
              <a:rPr lang="zh-TW" altLang="en-US" sz="1600" b="0" i="0" dirty="0">
                <a:solidFill>
                  <a:srgbClr val="374151"/>
                </a:solidFill>
                <a:effectLst/>
                <a:latin typeface="Söhne"/>
              </a:rPr>
              <a:t>嘗試找到最佳的離散令牌或輸入序列，這些令牌或序列可以最大化模型的性能。代理</a:t>
            </a:r>
            <a:r>
              <a:rPr lang="en-US" altLang="zh-TW" sz="1600" b="0" i="0" dirty="0">
                <a:solidFill>
                  <a:srgbClr val="374151"/>
                </a:solidFill>
                <a:effectLst/>
                <a:latin typeface="Söhne"/>
              </a:rPr>
              <a:t>(agent)</a:t>
            </a:r>
            <a:r>
              <a:rPr lang="zh-TW" altLang="en-US" sz="1600" b="0" i="0" dirty="0">
                <a:solidFill>
                  <a:srgbClr val="374151"/>
                </a:solidFill>
                <a:effectLst/>
                <a:latin typeface="Söhne"/>
              </a:rPr>
              <a:t>根據其行動的結果獲得獎勵或懲罰，並使用這些反饋來調整其策略，以更有效地搜索令牌空間。</a:t>
            </a:r>
          </a:p>
          <a:p>
            <a:endParaRPr lang="zh-TW" altLang="en-US" sz="1600" dirty="0"/>
          </a:p>
        </p:txBody>
      </p:sp>
      <p:sp>
        <p:nvSpPr>
          <p:cNvPr id="4" name="投影片編號版面配置區 3"/>
          <p:cNvSpPr>
            <a:spLocks noGrp="1"/>
          </p:cNvSpPr>
          <p:nvPr>
            <p:ph type="sldNum" sz="quarter" idx="5"/>
          </p:nvPr>
        </p:nvSpPr>
        <p:spPr/>
        <p:txBody>
          <a:bodyPr/>
          <a:lstStyle/>
          <a:p>
            <a:fld id="{074791E0-FBB1-4EB2-BCC2-1539D747885D}" type="slidenum">
              <a:rPr lang="zh-TW" altLang="en-US" smtClean="0"/>
              <a:t>6</a:t>
            </a:fld>
            <a:endParaRPr lang="zh-TW" altLang="en-US"/>
          </a:p>
        </p:txBody>
      </p:sp>
    </p:spTree>
    <p:extLst>
      <p:ext uri="{BB962C8B-B14F-4D97-AF65-F5344CB8AC3E}">
        <p14:creationId xmlns:p14="http://schemas.microsoft.com/office/powerpoint/2010/main" val="31618618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b="0" i="0" dirty="0">
                <a:solidFill>
                  <a:srgbClr val="374151"/>
                </a:solidFill>
                <a:effectLst/>
                <a:latin typeface="Söhne"/>
              </a:rPr>
              <a:t>作者的方法大量使用</a:t>
            </a:r>
            <a:r>
              <a:rPr lang="en-US" altLang="zh-TW" b="0" i="0" dirty="0">
                <a:solidFill>
                  <a:srgbClr val="374151"/>
                </a:solidFill>
                <a:effectLst/>
                <a:latin typeface="Söhne"/>
              </a:rPr>
              <a:t>ChatGPT API</a:t>
            </a:r>
            <a:r>
              <a:rPr lang="zh-TW" altLang="en-US" b="0" i="0" dirty="0">
                <a:solidFill>
                  <a:srgbClr val="374151"/>
                </a:solidFill>
                <a:effectLst/>
                <a:latin typeface="Söhne"/>
              </a:rPr>
              <a:t>，因此需要研究如何最小化優化成本。</a:t>
            </a:r>
            <a:endParaRPr lang="en-US" altLang="zh-TW" b="0" i="0" dirty="0">
              <a:solidFill>
                <a:srgbClr val="374151"/>
              </a:solidFill>
              <a:effectLst/>
              <a:latin typeface="Söhne"/>
            </a:endParaRPr>
          </a:p>
          <a:p>
            <a:r>
              <a:rPr lang="en-US" altLang="zh-TW" sz="1200" dirty="0">
                <a:latin typeface="Times New Roman" panose="02020603050405020304" pitchFamily="18" charset="0"/>
                <a:cs typeface="Times New Roman" panose="02020603050405020304" pitchFamily="18" charset="0"/>
              </a:rPr>
              <a:t>exploration</a:t>
            </a:r>
            <a:r>
              <a:rPr lang="zh-TW" altLang="en-US" b="0" i="0" dirty="0">
                <a:solidFill>
                  <a:srgbClr val="374151"/>
                </a:solidFill>
                <a:effectLst/>
                <a:latin typeface="Söhne"/>
              </a:rPr>
              <a:t>是尋找新的、未知的解決方案，而</a:t>
            </a:r>
            <a:r>
              <a:rPr lang="en-US" altLang="zh-TW" sz="1200" dirty="0">
                <a:latin typeface="Times New Roman" panose="02020603050405020304" pitchFamily="18" charset="0"/>
                <a:cs typeface="Times New Roman" panose="02020603050405020304" pitchFamily="18" charset="0"/>
              </a:rPr>
              <a:t>exploitation</a:t>
            </a:r>
            <a:r>
              <a:rPr lang="zh-TW" altLang="en-US" b="0" i="0" dirty="0">
                <a:solidFill>
                  <a:srgbClr val="374151"/>
                </a:solidFill>
                <a:effectLst/>
                <a:latin typeface="Söhne"/>
              </a:rPr>
              <a:t>是利用已知的最佳解決方案。</a:t>
            </a:r>
            <a:endParaRPr lang="en-US" altLang="zh-TW" b="0" i="0" dirty="0">
              <a:solidFill>
                <a:srgbClr val="374151"/>
              </a:solidFill>
              <a:effectLst/>
              <a:latin typeface="Söhne"/>
            </a:endParaRPr>
          </a:p>
          <a:p>
            <a:r>
              <a:rPr lang="zh-TW" altLang="en-US" b="1" i="0" dirty="0">
                <a:effectLst/>
                <a:latin typeface="Söhne"/>
              </a:rPr>
              <a:t>例子</a:t>
            </a:r>
            <a:r>
              <a:rPr lang="zh-TW" altLang="en-US" b="0" i="0" dirty="0">
                <a:solidFill>
                  <a:srgbClr val="374151"/>
                </a:solidFill>
                <a:effectLst/>
                <a:latin typeface="Söhne"/>
              </a:rPr>
              <a:t>：他們可以選擇進行</a:t>
            </a:r>
            <a:r>
              <a:rPr lang="en-US" altLang="zh-TW" b="0" i="0" dirty="0">
                <a:solidFill>
                  <a:srgbClr val="374151"/>
                </a:solidFill>
                <a:effectLst/>
                <a:latin typeface="Söhne"/>
              </a:rPr>
              <a:t>50</a:t>
            </a:r>
            <a:r>
              <a:rPr lang="zh-TW" altLang="en-US" b="0" i="0" dirty="0">
                <a:solidFill>
                  <a:srgbClr val="374151"/>
                </a:solidFill>
                <a:effectLst/>
                <a:latin typeface="Söhne"/>
              </a:rPr>
              <a:t>次重置，每次重置進行</a:t>
            </a:r>
            <a:r>
              <a:rPr lang="en-US" altLang="zh-TW" b="0" i="0" dirty="0">
                <a:solidFill>
                  <a:srgbClr val="374151"/>
                </a:solidFill>
                <a:effectLst/>
                <a:latin typeface="Söhne"/>
              </a:rPr>
              <a:t>10</a:t>
            </a:r>
            <a:r>
              <a:rPr lang="zh-TW" altLang="en-US" b="0" i="0" dirty="0">
                <a:solidFill>
                  <a:srgbClr val="374151"/>
                </a:solidFill>
                <a:effectLst/>
                <a:latin typeface="Söhne"/>
              </a:rPr>
              <a:t>次迭代，以鼓勵更多的探索；或者進行</a:t>
            </a:r>
            <a:r>
              <a:rPr lang="en-US" altLang="zh-TW" b="0" i="0" dirty="0">
                <a:solidFill>
                  <a:srgbClr val="374151"/>
                </a:solidFill>
                <a:effectLst/>
                <a:latin typeface="Söhne"/>
              </a:rPr>
              <a:t>10</a:t>
            </a:r>
            <a:r>
              <a:rPr lang="zh-TW" altLang="en-US" b="0" i="0" dirty="0">
                <a:solidFill>
                  <a:srgbClr val="374151"/>
                </a:solidFill>
                <a:effectLst/>
                <a:latin typeface="Söhne"/>
              </a:rPr>
              <a:t>次重置，每次重置進行</a:t>
            </a:r>
            <a:r>
              <a:rPr lang="en-US" altLang="zh-TW" b="0" i="0" dirty="0">
                <a:solidFill>
                  <a:srgbClr val="374151"/>
                </a:solidFill>
                <a:effectLst/>
                <a:latin typeface="Söhne"/>
              </a:rPr>
              <a:t>50</a:t>
            </a:r>
            <a:r>
              <a:rPr lang="zh-TW" altLang="en-US" b="0" i="0" dirty="0">
                <a:solidFill>
                  <a:srgbClr val="374151"/>
                </a:solidFill>
                <a:effectLst/>
                <a:latin typeface="Söhne"/>
              </a:rPr>
              <a:t>次迭代，以促進更多的利用。</a:t>
            </a:r>
            <a:endParaRPr lang="en-US" altLang="zh-TW" b="0" i="0" dirty="0">
              <a:solidFill>
                <a:srgbClr val="374151"/>
              </a:solidFill>
              <a:effectLst/>
              <a:latin typeface="Söhne"/>
            </a:endParaRPr>
          </a:p>
          <a:p>
            <a:endParaRPr lang="en-US" altLang="zh-TW" b="0" i="0" dirty="0">
              <a:solidFill>
                <a:srgbClr val="374151"/>
              </a:solidFill>
              <a:effectLst/>
              <a:latin typeface="Söhne"/>
            </a:endParaRPr>
          </a:p>
          <a:p>
            <a:r>
              <a:rPr lang="zh-TW" altLang="en-US" b="0" i="0" dirty="0">
                <a:solidFill>
                  <a:srgbClr val="374151"/>
                </a:solidFill>
                <a:effectLst/>
                <a:latin typeface="Söhne"/>
              </a:rPr>
              <a:t>他們發現最佳的平衡點是進行</a:t>
            </a:r>
            <a:r>
              <a:rPr lang="en-US" altLang="zh-TW" b="0" i="0" dirty="0">
                <a:solidFill>
                  <a:srgbClr val="374151"/>
                </a:solidFill>
                <a:effectLst/>
                <a:latin typeface="Söhne"/>
              </a:rPr>
              <a:t>50</a:t>
            </a:r>
            <a:r>
              <a:rPr lang="zh-TW" altLang="en-US" b="0" i="0" dirty="0">
                <a:solidFill>
                  <a:srgbClr val="374151"/>
                </a:solidFill>
                <a:effectLst/>
                <a:latin typeface="Söhne"/>
              </a:rPr>
              <a:t>次重置，每次重置進行</a:t>
            </a:r>
            <a:r>
              <a:rPr lang="en-US" altLang="zh-TW" b="0" i="0" dirty="0">
                <a:solidFill>
                  <a:srgbClr val="374151"/>
                </a:solidFill>
                <a:effectLst/>
                <a:latin typeface="Söhne"/>
              </a:rPr>
              <a:t>10</a:t>
            </a:r>
            <a:r>
              <a:rPr lang="zh-TW" altLang="en-US" b="0" i="0" dirty="0">
                <a:solidFill>
                  <a:srgbClr val="374151"/>
                </a:solidFill>
                <a:effectLst/>
                <a:latin typeface="Söhne"/>
              </a:rPr>
              <a:t>次迭代。其他的組合在性能上都不如這個組合。性能曲線顯示，過多的探索（</a:t>
            </a:r>
            <a:r>
              <a:rPr lang="en-US" altLang="zh-TW" b="0" i="0" dirty="0">
                <a:solidFill>
                  <a:srgbClr val="374151"/>
                </a:solidFill>
                <a:effectLst/>
                <a:latin typeface="Söhne"/>
              </a:rPr>
              <a:t>250</a:t>
            </a:r>
            <a:r>
              <a:rPr lang="zh-TW" altLang="en-US" b="0" i="0" dirty="0">
                <a:solidFill>
                  <a:srgbClr val="374151"/>
                </a:solidFill>
                <a:effectLst/>
                <a:latin typeface="Söhne"/>
              </a:rPr>
              <a:t>次重置）或過少的探索（</a:t>
            </a:r>
            <a:r>
              <a:rPr lang="en-US" altLang="zh-TW" b="0" i="0" dirty="0">
                <a:solidFill>
                  <a:srgbClr val="374151"/>
                </a:solidFill>
                <a:effectLst/>
                <a:latin typeface="Söhne"/>
              </a:rPr>
              <a:t>5</a:t>
            </a:r>
            <a:r>
              <a:rPr lang="zh-TW" altLang="en-US" b="0" i="0" dirty="0">
                <a:solidFill>
                  <a:srgbClr val="374151"/>
                </a:solidFill>
                <a:effectLst/>
                <a:latin typeface="Söhne"/>
              </a:rPr>
              <a:t>次重置）都會導致性能下降約</a:t>
            </a:r>
            <a:r>
              <a:rPr lang="en-US" altLang="zh-TW" b="0" i="0" dirty="0">
                <a:solidFill>
                  <a:srgbClr val="374151"/>
                </a:solidFill>
                <a:effectLst/>
                <a:latin typeface="Söhne"/>
              </a:rPr>
              <a:t>1%</a:t>
            </a:r>
            <a:r>
              <a:rPr lang="zh-TW" altLang="en-US" b="0" i="0" dirty="0">
                <a:solidFill>
                  <a:srgbClr val="374151"/>
                </a:solidFill>
                <a:effectLst/>
                <a:latin typeface="Söhne"/>
              </a:rPr>
              <a:t>。</a:t>
            </a:r>
            <a:endParaRPr lang="zh-TW" altLang="en-US" dirty="0"/>
          </a:p>
        </p:txBody>
      </p:sp>
      <p:sp>
        <p:nvSpPr>
          <p:cNvPr id="4" name="投影片編號版面配置區 3"/>
          <p:cNvSpPr>
            <a:spLocks noGrp="1"/>
          </p:cNvSpPr>
          <p:nvPr>
            <p:ph type="sldNum" sz="quarter" idx="5"/>
          </p:nvPr>
        </p:nvSpPr>
        <p:spPr/>
        <p:txBody>
          <a:bodyPr/>
          <a:lstStyle/>
          <a:p>
            <a:fld id="{074791E0-FBB1-4EB2-BCC2-1539D747885D}" type="slidenum">
              <a:rPr lang="zh-TW" altLang="en-US" smtClean="0"/>
              <a:t>17</a:t>
            </a:fld>
            <a:endParaRPr lang="zh-TW" altLang="en-US"/>
          </a:p>
        </p:txBody>
      </p:sp>
    </p:spTree>
    <p:extLst>
      <p:ext uri="{BB962C8B-B14F-4D97-AF65-F5344CB8AC3E}">
        <p14:creationId xmlns:p14="http://schemas.microsoft.com/office/powerpoint/2010/main" val="28421660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b="0" i="0" dirty="0" err="1">
                <a:solidFill>
                  <a:srgbClr val="374151"/>
                </a:solidFill>
                <a:effectLst/>
                <a:latin typeface="Söhne"/>
              </a:rPr>
              <a:t>CoOp</a:t>
            </a:r>
            <a:r>
              <a:rPr lang="en-US" altLang="zh-TW" b="0" i="0" dirty="0">
                <a:solidFill>
                  <a:srgbClr val="374151"/>
                </a:solidFill>
                <a:effectLst/>
                <a:latin typeface="Söhne"/>
              </a:rPr>
              <a:t> [3] </a:t>
            </a:r>
            <a:r>
              <a:rPr lang="zh-TW" altLang="en-US" b="0" i="0" dirty="0">
                <a:solidFill>
                  <a:srgbClr val="374151"/>
                </a:solidFill>
                <a:effectLst/>
                <a:latin typeface="Söhne"/>
              </a:rPr>
              <a:t>說他們用的連續的提示可能難以解釋，但這方法產生可以解釋的結果</a:t>
            </a:r>
            <a:endParaRPr lang="en-US" altLang="zh-TW" b="0" i="0" dirty="0">
              <a:solidFill>
                <a:srgbClr val="374151"/>
              </a:solidFill>
              <a:effectLst/>
              <a:latin typeface="Söhne"/>
            </a:endParaRPr>
          </a:p>
          <a:p>
            <a:r>
              <a:rPr lang="zh-TW" altLang="en-US" b="0" i="0" dirty="0">
                <a:solidFill>
                  <a:srgbClr val="374151"/>
                </a:solidFill>
                <a:effectLst/>
                <a:latin typeface="Söhne"/>
              </a:rPr>
              <a:t>表</a:t>
            </a:r>
            <a:r>
              <a:rPr lang="en-US" altLang="zh-TW" b="0" i="0" dirty="0">
                <a:solidFill>
                  <a:srgbClr val="374151"/>
                </a:solidFill>
                <a:effectLst/>
                <a:latin typeface="Söhne"/>
              </a:rPr>
              <a:t>2</a:t>
            </a:r>
            <a:r>
              <a:rPr lang="zh-TW" altLang="en-US" b="0" i="0" dirty="0">
                <a:solidFill>
                  <a:srgbClr val="374151"/>
                </a:solidFill>
                <a:effectLst/>
                <a:latin typeface="Söhne"/>
              </a:rPr>
              <a:t>展示了我們的算法為每個數據集返回的模板，經常包括反映目標圖像領域的關鍵字 </a:t>
            </a:r>
            <a:r>
              <a:rPr lang="en-US" altLang="zh-TW" dirty="0"/>
              <a:t>Food101 [15] mentions “diverse cuisine and ingredients”, </a:t>
            </a:r>
          </a:p>
          <a:p>
            <a:r>
              <a:rPr lang="en-US" altLang="zh-TW" dirty="0"/>
              <a:t>template for UCF101 [93] (an action recognition dataset) mentions “in motion”.</a:t>
            </a:r>
          </a:p>
          <a:p>
            <a:r>
              <a:rPr lang="zh-TW" altLang="en-US" b="0" i="0" dirty="0">
                <a:solidFill>
                  <a:srgbClr val="374151"/>
                </a:solidFill>
                <a:effectLst/>
                <a:latin typeface="Söhne"/>
              </a:rPr>
              <a:t>同樣，這些模板確定了數據集的一般風格屬性；它們提到</a:t>
            </a:r>
            <a:r>
              <a:rPr lang="en-US" altLang="zh-TW" b="0" i="0" dirty="0">
                <a:solidFill>
                  <a:srgbClr val="374151"/>
                </a:solidFill>
                <a:effectLst/>
                <a:latin typeface="Söhne"/>
              </a:rPr>
              <a:t>ImageNet [13] </a:t>
            </a:r>
            <a:r>
              <a:rPr lang="zh-TW" altLang="en-US" b="0" i="0" dirty="0">
                <a:solidFill>
                  <a:srgbClr val="374151"/>
                </a:solidFill>
                <a:effectLst/>
                <a:latin typeface="Söhne"/>
              </a:rPr>
              <a:t>的“明亮和自然光線”，並注意到</a:t>
            </a:r>
            <a:r>
              <a:rPr lang="en-US" altLang="zh-TW" b="0" i="0" dirty="0">
                <a:solidFill>
                  <a:srgbClr val="374151"/>
                </a:solidFill>
                <a:effectLst/>
                <a:latin typeface="Söhne"/>
              </a:rPr>
              <a:t>Caltech101 [14] </a:t>
            </a:r>
            <a:r>
              <a:rPr lang="zh-TW" altLang="en-US" b="0" i="0" dirty="0">
                <a:solidFill>
                  <a:srgbClr val="374151"/>
                </a:solidFill>
                <a:effectLst/>
                <a:latin typeface="Söhne"/>
              </a:rPr>
              <a:t>的圖像“強調主題”。</a:t>
            </a:r>
            <a:endParaRPr lang="zh-TW" altLang="en-US" dirty="0"/>
          </a:p>
        </p:txBody>
      </p:sp>
      <p:sp>
        <p:nvSpPr>
          <p:cNvPr id="4" name="投影片編號版面配置區 3"/>
          <p:cNvSpPr>
            <a:spLocks noGrp="1"/>
          </p:cNvSpPr>
          <p:nvPr>
            <p:ph type="sldNum" sz="quarter" idx="5"/>
          </p:nvPr>
        </p:nvSpPr>
        <p:spPr/>
        <p:txBody>
          <a:bodyPr/>
          <a:lstStyle/>
          <a:p>
            <a:fld id="{074791E0-FBB1-4EB2-BCC2-1539D747885D}" type="slidenum">
              <a:rPr lang="zh-TW" altLang="en-US" smtClean="0"/>
              <a:t>18</a:t>
            </a:fld>
            <a:endParaRPr lang="zh-TW" altLang="en-US"/>
          </a:p>
        </p:txBody>
      </p:sp>
    </p:spTree>
    <p:extLst>
      <p:ext uri="{BB962C8B-B14F-4D97-AF65-F5344CB8AC3E}">
        <p14:creationId xmlns:p14="http://schemas.microsoft.com/office/powerpoint/2010/main" val="3811387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b="0" i="0" dirty="0">
                <a:solidFill>
                  <a:srgbClr val="374151"/>
                </a:solidFill>
                <a:effectLst/>
                <a:latin typeface="Söhne"/>
              </a:rPr>
              <a:t>比較了兩種方法對於不同的</a:t>
            </a:r>
            <a:r>
              <a:rPr lang="en-US" altLang="zh-TW" b="0" i="0" dirty="0">
                <a:solidFill>
                  <a:srgbClr val="374151"/>
                </a:solidFill>
                <a:effectLst/>
                <a:latin typeface="Söhne"/>
              </a:rPr>
              <a:t>CLIP</a:t>
            </a:r>
            <a:r>
              <a:rPr lang="zh-TW" altLang="en-US" b="0" i="0" dirty="0">
                <a:solidFill>
                  <a:srgbClr val="374151"/>
                </a:solidFill>
                <a:effectLst/>
                <a:latin typeface="Söhne"/>
              </a:rPr>
              <a:t>模型架構的適應性，可以應用到不同的</a:t>
            </a:r>
            <a:r>
              <a:rPr lang="en-US" altLang="zh-TW" b="0" i="0" dirty="0">
                <a:solidFill>
                  <a:srgbClr val="374151"/>
                </a:solidFill>
                <a:effectLst/>
                <a:latin typeface="Söhne"/>
              </a:rPr>
              <a:t>CLIP</a:t>
            </a:r>
            <a:r>
              <a:rPr lang="zh-TW" altLang="en-US" b="0" i="0" dirty="0">
                <a:solidFill>
                  <a:srgbClr val="374151"/>
                </a:solidFill>
                <a:effectLst/>
                <a:latin typeface="Söhne"/>
              </a:rPr>
              <a:t>基礎架構上，並保持持續的高性能。它是評估學到的提示在不同的模型上是否仍然有效</a:t>
            </a:r>
            <a:endParaRPr lang="en-US" altLang="zh-TW" b="0" i="0" dirty="0">
              <a:solidFill>
                <a:srgbClr val="374151"/>
              </a:solidFill>
              <a:effectLst/>
              <a:latin typeface="Söhne"/>
            </a:endParaRPr>
          </a:p>
          <a:p>
            <a:r>
              <a:rPr lang="zh-TW" altLang="en-US" b="0" i="0" dirty="0">
                <a:solidFill>
                  <a:srgbClr val="374151"/>
                </a:solidFill>
                <a:effectLst/>
                <a:latin typeface="Söhne"/>
              </a:rPr>
              <a:t>當轉移</a:t>
            </a:r>
            <a:r>
              <a:rPr lang="en-US" altLang="zh-TW" b="0" i="0" dirty="0" err="1">
                <a:solidFill>
                  <a:srgbClr val="374151"/>
                </a:solidFill>
                <a:effectLst/>
                <a:latin typeface="Söhne"/>
              </a:rPr>
              <a:t>CoOp</a:t>
            </a:r>
            <a:r>
              <a:rPr lang="zh-TW" altLang="en-US" b="0" i="0" dirty="0">
                <a:solidFill>
                  <a:srgbClr val="374151"/>
                </a:solidFill>
                <a:effectLst/>
                <a:latin typeface="Söhne"/>
              </a:rPr>
              <a:t>的提示時，準確性會大幅下降（儘管使用更強大的基礎架構，但下降了高達</a:t>
            </a:r>
            <a:r>
              <a:rPr lang="en-US" altLang="zh-TW" b="0" i="0" dirty="0">
                <a:solidFill>
                  <a:srgbClr val="374151"/>
                </a:solidFill>
                <a:effectLst/>
                <a:latin typeface="Söhne"/>
              </a:rPr>
              <a:t>40%</a:t>
            </a:r>
            <a:r>
              <a:rPr lang="zh-TW" altLang="en-US" b="0" i="0" dirty="0">
                <a:solidFill>
                  <a:srgbClr val="374151"/>
                </a:solidFill>
                <a:effectLst/>
                <a:latin typeface="Söhne"/>
              </a:rPr>
              <a:t>），這意味著</a:t>
            </a:r>
            <a:r>
              <a:rPr lang="en-US" altLang="zh-TW" b="0" i="0" dirty="0" err="1">
                <a:solidFill>
                  <a:srgbClr val="374151"/>
                </a:solidFill>
                <a:effectLst/>
                <a:latin typeface="Söhne"/>
              </a:rPr>
              <a:t>CoOp</a:t>
            </a:r>
            <a:r>
              <a:rPr lang="zh-TW" altLang="en-US" b="0" i="0" dirty="0">
                <a:solidFill>
                  <a:srgbClr val="374151"/>
                </a:solidFill>
                <a:effectLst/>
                <a:latin typeface="Söhne"/>
              </a:rPr>
              <a:t>的連續文本提示傾向於過度適應特定的圖像基礎架構。相比之下，他們的方法在所有模型上的性能下降都較小，且一直優於基線提示。</a:t>
            </a:r>
            <a:endParaRPr lang="zh-TW" altLang="en-US" dirty="0"/>
          </a:p>
        </p:txBody>
      </p:sp>
      <p:sp>
        <p:nvSpPr>
          <p:cNvPr id="4" name="投影片編號版面配置區 3"/>
          <p:cNvSpPr>
            <a:spLocks noGrp="1"/>
          </p:cNvSpPr>
          <p:nvPr>
            <p:ph type="sldNum" sz="quarter" idx="5"/>
          </p:nvPr>
        </p:nvSpPr>
        <p:spPr/>
        <p:txBody>
          <a:bodyPr/>
          <a:lstStyle/>
          <a:p>
            <a:fld id="{074791E0-FBB1-4EB2-BCC2-1539D747885D}" type="slidenum">
              <a:rPr lang="zh-TW" altLang="en-US" smtClean="0"/>
              <a:t>19</a:t>
            </a:fld>
            <a:endParaRPr lang="zh-TW" altLang="en-US"/>
          </a:p>
        </p:txBody>
      </p:sp>
    </p:spTree>
    <p:extLst>
      <p:ext uri="{BB962C8B-B14F-4D97-AF65-F5344CB8AC3E}">
        <p14:creationId xmlns:p14="http://schemas.microsoft.com/office/powerpoint/2010/main" val="1933892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600" b="0" i="0" dirty="0">
                <a:solidFill>
                  <a:srgbClr val="374151"/>
                </a:solidFill>
                <a:effectLst/>
                <a:latin typeface="Söhne"/>
              </a:rPr>
              <a:t>DCLIP [5] </a:t>
            </a:r>
            <a:r>
              <a:rPr lang="zh-TW" altLang="en-US" sz="1600" b="0" i="0" dirty="0">
                <a:solidFill>
                  <a:srgbClr val="374151"/>
                </a:solidFill>
                <a:effectLst/>
                <a:latin typeface="Söhne"/>
              </a:rPr>
              <a:t>使用</a:t>
            </a:r>
            <a:r>
              <a:rPr lang="en-US" altLang="zh-TW" sz="1600" b="0" i="0" dirty="0">
                <a:solidFill>
                  <a:srgbClr val="374151"/>
                </a:solidFill>
                <a:effectLst/>
                <a:latin typeface="Söhne"/>
              </a:rPr>
              <a:t>GPT3</a:t>
            </a:r>
            <a:r>
              <a:rPr lang="zh-TW" altLang="en-US" sz="1600" b="0" i="0" dirty="0">
                <a:solidFill>
                  <a:srgbClr val="374151"/>
                </a:solidFill>
                <a:effectLst/>
                <a:latin typeface="Söhne"/>
              </a:rPr>
              <a:t>來提供豐富的視覺描述，以改進</a:t>
            </a:r>
            <a:r>
              <a:rPr lang="en-US" altLang="zh-TW" sz="1600" b="0" i="0" dirty="0">
                <a:solidFill>
                  <a:srgbClr val="374151"/>
                </a:solidFill>
                <a:effectLst/>
                <a:latin typeface="Söhne"/>
              </a:rPr>
              <a:t>CLIP [4]</a:t>
            </a:r>
            <a:r>
              <a:rPr lang="zh-TW" altLang="en-US" sz="1600" b="0" i="0" dirty="0">
                <a:solidFill>
                  <a:srgbClr val="374151"/>
                </a:solidFill>
                <a:effectLst/>
                <a:latin typeface="Söhne"/>
              </a:rPr>
              <a:t>的零射擊分類。</a:t>
            </a:r>
            <a:endParaRPr lang="en-US" altLang="zh-TW" sz="1600" b="0" i="0" dirty="0">
              <a:solidFill>
                <a:srgbClr val="374151"/>
              </a:solidFill>
              <a:effectLst/>
              <a:latin typeface="Söhne"/>
            </a:endParaRPr>
          </a:p>
          <a:p>
            <a:r>
              <a:rPr lang="en-US" altLang="zh-TW" sz="1600" b="0" i="0" dirty="0">
                <a:solidFill>
                  <a:srgbClr val="374151"/>
                </a:solidFill>
                <a:effectLst/>
                <a:latin typeface="Söhne"/>
              </a:rPr>
              <a:t>APE [36]</a:t>
            </a:r>
            <a:r>
              <a:rPr lang="zh-TW" altLang="en-US" sz="1600" b="0" i="0" dirty="0">
                <a:solidFill>
                  <a:srgbClr val="374151"/>
                </a:solidFill>
                <a:effectLst/>
                <a:latin typeface="Söhne"/>
              </a:rPr>
              <a:t>，它利用</a:t>
            </a:r>
            <a:r>
              <a:rPr lang="en-US" altLang="zh-TW" sz="1600" b="0" i="0" dirty="0">
                <a:solidFill>
                  <a:srgbClr val="374151"/>
                </a:solidFill>
                <a:effectLst/>
                <a:latin typeface="Söhne"/>
              </a:rPr>
              <a:t>LLM</a:t>
            </a:r>
            <a:r>
              <a:rPr lang="zh-TW" altLang="en-US" sz="1600" b="0" i="0" dirty="0">
                <a:solidFill>
                  <a:srgbClr val="374151"/>
                </a:solidFill>
                <a:effectLst/>
                <a:latin typeface="Söhne"/>
              </a:rPr>
              <a:t>為另一個</a:t>
            </a:r>
            <a:r>
              <a:rPr lang="en-US" altLang="zh-TW" sz="1600" b="0" i="0" dirty="0">
                <a:solidFill>
                  <a:srgbClr val="374151"/>
                </a:solidFill>
                <a:effectLst/>
                <a:latin typeface="Söhne"/>
              </a:rPr>
              <a:t>LLM</a:t>
            </a:r>
            <a:r>
              <a:rPr lang="zh-TW" altLang="en-US" sz="1600" b="0" i="0" dirty="0">
                <a:solidFill>
                  <a:srgbClr val="374151"/>
                </a:solidFill>
                <a:effectLst/>
                <a:latin typeface="Söhne"/>
              </a:rPr>
              <a:t>優化提示，使用基於指令誘導</a:t>
            </a:r>
            <a:r>
              <a:rPr lang="en-US" altLang="zh-TW" sz="1600" b="0" i="0" dirty="0">
                <a:solidFill>
                  <a:srgbClr val="374151"/>
                </a:solidFill>
                <a:effectLst/>
                <a:latin typeface="Söhne"/>
              </a:rPr>
              <a:t>[78]</a:t>
            </a:r>
            <a:r>
              <a:rPr lang="zh-TW" altLang="en-US" sz="1600" b="0" i="0" dirty="0">
                <a:solidFill>
                  <a:srgbClr val="374151"/>
                </a:solidFill>
                <a:effectLst/>
                <a:latin typeface="Söhne"/>
              </a:rPr>
              <a:t>的少量樣本和迭代的蒙特卡洛搜索，即以爬山方式改寫當前的提示</a:t>
            </a:r>
            <a:r>
              <a:rPr lang="en-US" altLang="zh-TW" sz="1600" b="0" i="0" dirty="0">
                <a:solidFill>
                  <a:srgbClr val="374151"/>
                </a:solidFill>
                <a:effectLst/>
                <a:latin typeface="Söhne"/>
              </a:rPr>
              <a:t>[79, 80]</a:t>
            </a:r>
            <a:r>
              <a:rPr lang="zh-TW" altLang="en-US" sz="1600" b="0" i="0" dirty="0">
                <a:solidFill>
                  <a:srgbClr val="374151"/>
                </a:solidFill>
                <a:effectLst/>
                <a:latin typeface="Söhne"/>
              </a:rPr>
              <a:t>。</a:t>
            </a:r>
            <a:endParaRPr lang="zh-TW" altLang="en-US" sz="1600" dirty="0"/>
          </a:p>
        </p:txBody>
      </p:sp>
      <p:sp>
        <p:nvSpPr>
          <p:cNvPr id="4" name="投影片編號版面配置區 3"/>
          <p:cNvSpPr>
            <a:spLocks noGrp="1"/>
          </p:cNvSpPr>
          <p:nvPr>
            <p:ph type="sldNum" sz="quarter" idx="5"/>
          </p:nvPr>
        </p:nvSpPr>
        <p:spPr/>
        <p:txBody>
          <a:bodyPr/>
          <a:lstStyle/>
          <a:p>
            <a:fld id="{074791E0-FBB1-4EB2-BCC2-1539D747885D}" type="slidenum">
              <a:rPr lang="zh-TW" altLang="en-US" smtClean="0"/>
              <a:t>7</a:t>
            </a:fld>
            <a:endParaRPr lang="zh-TW" altLang="en-US"/>
          </a:p>
        </p:txBody>
      </p:sp>
    </p:spTree>
    <p:extLst>
      <p:ext uri="{BB962C8B-B14F-4D97-AF65-F5344CB8AC3E}">
        <p14:creationId xmlns:p14="http://schemas.microsoft.com/office/powerpoint/2010/main" val="2417848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600" dirty="0"/>
              <a:t>F : D × T → R </a:t>
            </a:r>
            <a:r>
              <a:rPr lang="zh-TW" altLang="en-US" sz="1600" dirty="0"/>
              <a:t>代表</a:t>
            </a:r>
            <a:r>
              <a:rPr lang="en-US" altLang="zh-TW" sz="1600" dirty="0"/>
              <a:t>F</a:t>
            </a:r>
            <a:r>
              <a:rPr lang="zh-TW" altLang="en-US" sz="1600" dirty="0"/>
              <a:t>有兩個</a:t>
            </a:r>
            <a:r>
              <a:rPr lang="en-US" altLang="zh-TW" sz="1600" dirty="0"/>
              <a:t>input</a:t>
            </a:r>
            <a:r>
              <a:rPr lang="zh-TW" altLang="en-US" sz="1600" dirty="0"/>
              <a:t>分別為</a:t>
            </a:r>
            <a:r>
              <a:rPr lang="en-US" altLang="zh-TW" sz="1600" dirty="0"/>
              <a:t>D</a:t>
            </a:r>
            <a:r>
              <a:rPr lang="zh-TW" altLang="en-US" sz="1600" dirty="0"/>
              <a:t>以及</a:t>
            </a:r>
            <a:r>
              <a:rPr lang="en-US" altLang="zh-TW" sz="1600" dirty="0"/>
              <a:t>T </a:t>
            </a:r>
          </a:p>
          <a:p>
            <a:r>
              <a:rPr lang="en-US" altLang="zh-TW" sz="1600" dirty="0"/>
              <a:t>T</a:t>
            </a:r>
            <a:r>
              <a:rPr lang="zh-TW" altLang="en-US" sz="1600" dirty="0"/>
              <a:t>代表</a:t>
            </a:r>
            <a:r>
              <a:rPr lang="en-US" altLang="zh-TW" sz="1600" dirty="0"/>
              <a:t>the set  or space of all possible textual prompt</a:t>
            </a:r>
          </a:p>
          <a:p>
            <a:endParaRPr lang="zh-TW" altLang="en-US" dirty="0"/>
          </a:p>
        </p:txBody>
      </p:sp>
      <p:sp>
        <p:nvSpPr>
          <p:cNvPr id="4" name="投影片編號版面配置區 3"/>
          <p:cNvSpPr>
            <a:spLocks noGrp="1"/>
          </p:cNvSpPr>
          <p:nvPr>
            <p:ph type="sldNum" sz="quarter" idx="5"/>
          </p:nvPr>
        </p:nvSpPr>
        <p:spPr/>
        <p:txBody>
          <a:bodyPr/>
          <a:lstStyle/>
          <a:p>
            <a:fld id="{074791E0-FBB1-4EB2-BCC2-1539D747885D}" type="slidenum">
              <a:rPr lang="zh-TW" altLang="en-US" smtClean="0"/>
              <a:t>9</a:t>
            </a:fld>
            <a:endParaRPr lang="zh-TW" altLang="en-US"/>
          </a:p>
        </p:txBody>
      </p:sp>
    </p:spTree>
    <p:extLst>
      <p:ext uri="{BB962C8B-B14F-4D97-AF65-F5344CB8AC3E}">
        <p14:creationId xmlns:p14="http://schemas.microsoft.com/office/powerpoint/2010/main" val="1046927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備忘稿版面配置區 2"/>
              <p:cNvSpPr>
                <a:spLocks noGrp="1"/>
              </p:cNvSpPr>
              <p:nvPr>
                <p:ph type="body" idx="1"/>
              </p:nvPr>
            </p:nvSpPr>
            <p:spPr/>
            <p:txBody>
              <a:bodyPr/>
              <a:lstStyle/>
              <a:p>
                <a:r>
                  <a:rPr lang="zh-TW" altLang="en-US" sz="1600" dirty="0"/>
                  <a:t>大概講一下計算分數的部分不是全部算完，所有的ｐ會先透過</a:t>
                </a:r>
                <a14:m>
                  <m:oMath xmlns:m="http://schemas.openxmlformats.org/officeDocument/2006/math">
                    <m:acc>
                      <m:accPr>
                        <m:chr m:val="̃"/>
                        <m:ctrlPr>
                          <a:rPr lang="zh-TW" altLang="en-US" sz="1600" i="1" smtClean="0">
                            <a:latin typeface="Cambria Math" panose="02040503050406030204" pitchFamily="18" charset="0"/>
                          </a:rPr>
                        </m:ctrlPr>
                      </m:accPr>
                      <m:e>
                        <m:r>
                          <a:rPr lang="zh-TW" altLang="en-US" sz="1600" i="1" smtClean="0">
                            <a:latin typeface="Cambria Math" panose="02040503050406030204" pitchFamily="18" charset="0"/>
                          </a:rPr>
                          <m:t>Ｄ</m:t>
                        </m:r>
                      </m:e>
                    </m:acc>
                    <m:r>
                      <a:rPr lang="zh-TW" altLang="en-US" sz="1600" i="1" smtClean="0">
                        <a:latin typeface="Cambria Math" panose="02040503050406030204" pitchFamily="18" charset="0"/>
                      </a:rPr>
                      <m:t>是整個訓練集的</m:t>
                    </m:r>
                  </m:oMath>
                </a14:m>
                <a:r>
                  <a:rPr lang="zh-TW" altLang="en-US" sz="1600" dirty="0"/>
                  <a:t>一小部份去評估，如果超過某個</a:t>
                </a:r>
                <a:r>
                  <a:rPr lang="en-US" altLang="zh-TW" sz="1600" dirty="0"/>
                  <a:t>threshold</a:t>
                </a:r>
                <a:r>
                  <a:rPr lang="zh-TW" altLang="en-US" sz="1600" dirty="0"/>
                  <a:t>的</a:t>
                </a:r>
                <a:r>
                  <a:rPr lang="en-US" altLang="zh-TW" sz="1600" dirty="0"/>
                  <a:t>p</a:t>
                </a:r>
                <a:r>
                  <a:rPr lang="zh-TW" altLang="en-US" sz="1600" dirty="0"/>
                  <a:t>會再從訓練集中抽樣一個新的</a:t>
                </a:r>
                <a:r>
                  <a:rPr lang="en-US" altLang="zh-TW" sz="1600" dirty="0"/>
                  <a:t>subset</a:t>
                </a:r>
                <a:r>
                  <a:rPr lang="zh-TW" altLang="en-US" sz="1600" dirty="0"/>
                  <a:t>但跟原本的不重疊來再評估，然後再去比，直到剩下一小部分的</a:t>
                </a:r>
                <a:r>
                  <a:rPr lang="en-US" altLang="zh-TW" sz="1600" dirty="0"/>
                  <a:t>p</a:t>
                </a:r>
                <a:r>
                  <a:rPr lang="zh-TW" altLang="en-US" sz="1600" dirty="0"/>
                  <a:t>，最後才把剩下的在整個</a:t>
                </a:r>
                <a:r>
                  <a:rPr lang="en-US" altLang="zh-TW" sz="1600" dirty="0"/>
                  <a:t>dataset</a:t>
                </a:r>
                <a:r>
                  <a:rPr lang="zh-TW" altLang="en-US" sz="1600" dirty="0"/>
                  <a:t>評估，這樣可以提高計算效率。這是新的這篇論文沒做的，但沒特別提</a:t>
                </a:r>
                <a:endParaRPr lang="en-US" altLang="zh-TW" sz="1600" dirty="0"/>
              </a:p>
              <a:p>
                <a:endParaRPr lang="en-US" altLang="zh-TW" sz="1600" dirty="0"/>
              </a:p>
              <a:p>
                <a:r>
                  <a:rPr lang="zh-TW" altLang="en-US" sz="1600" dirty="0"/>
                  <a:t>裡面的</a:t>
                </a:r>
                <a:r>
                  <a:rPr lang="en-US" altLang="zh-TW" sz="1600" dirty="0"/>
                  <a:t>score function</a:t>
                </a:r>
                <a:r>
                  <a:rPr lang="zh-TW" altLang="en-US" sz="1600" dirty="0"/>
                  <a:t>有兩種，一種是</a:t>
                </a:r>
                <a:r>
                  <a:rPr lang="en-US" altLang="zh-TW" sz="1600" dirty="0"/>
                  <a:t>execution accuracy</a:t>
                </a:r>
                <a:r>
                  <a:rPr lang="zh-TW" altLang="en-US" sz="1600" dirty="0"/>
                  <a:t>是用於衡量</a:t>
                </a:r>
                <a:r>
                  <a:rPr lang="en-US" altLang="zh-TW" sz="1600" dirty="0"/>
                  <a:t>instruction</a:t>
                </a:r>
                <a:r>
                  <a:rPr lang="zh-TW" altLang="en-US" sz="1600" dirty="0"/>
                  <a:t>的執行準確性，介於</a:t>
                </a:r>
                <a:r>
                  <a:rPr lang="en-US" altLang="zh-TW" sz="1600" dirty="0"/>
                  <a:t>0-1</a:t>
                </a:r>
                <a:r>
                  <a:rPr lang="zh-TW" altLang="en-US" sz="1600" dirty="0"/>
                  <a:t>之間，是考量模型是否能根據給定的指令和輸入正確的預測輸出</a:t>
                </a:r>
                <a:endParaRPr lang="en-US" altLang="zh-TW" sz="1600" dirty="0"/>
              </a:p>
              <a:p>
                <a:r>
                  <a:rPr lang="zh-TW" altLang="en-US" sz="1600" dirty="0"/>
                  <a:t>另一種是</a:t>
                </a:r>
                <a:r>
                  <a:rPr lang="en-US" altLang="zh-TW" sz="1600" dirty="0"/>
                  <a:t>log probability</a:t>
                </a:r>
                <a:r>
                  <a:rPr lang="zh-TW" altLang="en-US" sz="1600" dirty="0"/>
                  <a:t>會多考慮到模型對輸出的信心</a:t>
                </a:r>
              </a:p>
            </p:txBody>
          </p:sp>
        </mc:Choice>
        <mc:Fallback>
          <p:sp>
            <p:nvSpPr>
              <p:cNvPr id="3" name="備忘稿版面配置區 2"/>
              <p:cNvSpPr>
                <a:spLocks noGrp="1"/>
              </p:cNvSpPr>
              <p:nvPr>
                <p:ph type="body" idx="1"/>
              </p:nvPr>
            </p:nvSpPr>
            <p:spPr/>
            <p:txBody>
              <a:bodyPr/>
              <a:lstStyle/>
              <a:p>
                <a:r>
                  <a:rPr lang="zh-TW" altLang="en-US" sz="1600" dirty="0"/>
                  <a:t>大概講一下計算分數的部分不是全部算完，所有的ｐ會先透過</a:t>
                </a:r>
                <a:r>
                  <a:rPr lang="zh-TW" altLang="en-US" sz="1600" i="0">
                    <a:latin typeface="Cambria Math" panose="02040503050406030204" pitchFamily="18" charset="0"/>
                  </a:rPr>
                  <a:t>Ｄ ̃是整個訓練集的</a:t>
                </a:r>
                <a:r>
                  <a:rPr lang="zh-TW" altLang="en-US" sz="1600" dirty="0"/>
                  <a:t>一小部份去評估，如果超過某個</a:t>
                </a:r>
                <a:r>
                  <a:rPr lang="en-US" altLang="zh-TW" sz="1600" dirty="0"/>
                  <a:t>threshold</a:t>
                </a:r>
                <a:r>
                  <a:rPr lang="zh-TW" altLang="en-US" sz="1600" dirty="0"/>
                  <a:t>的</a:t>
                </a:r>
                <a:r>
                  <a:rPr lang="en-US" altLang="zh-TW" sz="1600" dirty="0"/>
                  <a:t>p</a:t>
                </a:r>
                <a:r>
                  <a:rPr lang="zh-TW" altLang="en-US" sz="1600" dirty="0"/>
                  <a:t>會再從訓練集中抽樣一個新的</a:t>
                </a:r>
                <a:r>
                  <a:rPr lang="en-US" altLang="zh-TW" sz="1600" dirty="0"/>
                  <a:t>subset</a:t>
                </a:r>
                <a:r>
                  <a:rPr lang="zh-TW" altLang="en-US" sz="1600" dirty="0"/>
                  <a:t>但跟原本的不重疊來再評估，然後再去比，直到剩下一小部分的</a:t>
                </a:r>
                <a:r>
                  <a:rPr lang="en-US" altLang="zh-TW" sz="1600" dirty="0"/>
                  <a:t>p</a:t>
                </a:r>
                <a:r>
                  <a:rPr lang="zh-TW" altLang="en-US" sz="1600" dirty="0"/>
                  <a:t>，最後才把剩下的在整個</a:t>
                </a:r>
                <a:r>
                  <a:rPr lang="en-US" altLang="zh-TW" sz="1600" dirty="0"/>
                  <a:t>dataset</a:t>
                </a:r>
                <a:r>
                  <a:rPr lang="zh-TW" altLang="en-US" sz="1600" dirty="0"/>
                  <a:t>評估，這樣可以提高計算效率。這是新的這篇論文沒做的，但沒特別提</a:t>
                </a:r>
                <a:endParaRPr lang="en-US" altLang="zh-TW" sz="1600" dirty="0"/>
              </a:p>
              <a:p>
                <a:endParaRPr lang="en-US" altLang="zh-TW" sz="1600" dirty="0"/>
              </a:p>
              <a:p>
                <a:r>
                  <a:rPr lang="zh-TW" altLang="en-US" sz="1600" dirty="0"/>
                  <a:t>裡面的</a:t>
                </a:r>
                <a:r>
                  <a:rPr lang="en-US" altLang="zh-TW" sz="1600" dirty="0"/>
                  <a:t>score function</a:t>
                </a:r>
                <a:r>
                  <a:rPr lang="zh-TW" altLang="en-US" sz="1600" dirty="0"/>
                  <a:t>有兩種，一種是</a:t>
                </a:r>
                <a:r>
                  <a:rPr lang="en-US" altLang="zh-TW" sz="1600" dirty="0"/>
                  <a:t>execution accuracy</a:t>
                </a:r>
                <a:r>
                  <a:rPr lang="zh-TW" altLang="en-US" sz="1600" dirty="0"/>
                  <a:t>是用於衡量</a:t>
                </a:r>
                <a:r>
                  <a:rPr lang="en-US" altLang="zh-TW" sz="1600" dirty="0"/>
                  <a:t>instruction</a:t>
                </a:r>
                <a:r>
                  <a:rPr lang="zh-TW" altLang="en-US" sz="1600" dirty="0"/>
                  <a:t>的執行準確性，介於</a:t>
                </a:r>
                <a:r>
                  <a:rPr lang="en-US" altLang="zh-TW" sz="1600" dirty="0"/>
                  <a:t>0-1</a:t>
                </a:r>
                <a:r>
                  <a:rPr lang="zh-TW" altLang="en-US" sz="1600" dirty="0"/>
                  <a:t>之間，是考量模型是否能根據給定的指令和輸入正確的預測輸出</a:t>
                </a:r>
                <a:endParaRPr lang="en-US" altLang="zh-TW" sz="1600" dirty="0"/>
              </a:p>
              <a:p>
                <a:r>
                  <a:rPr lang="zh-TW" altLang="en-US" sz="1600" dirty="0"/>
                  <a:t>另一種是</a:t>
                </a:r>
                <a:r>
                  <a:rPr lang="en-US" altLang="zh-TW" sz="1600" dirty="0"/>
                  <a:t>log probability</a:t>
                </a:r>
                <a:r>
                  <a:rPr lang="zh-TW" altLang="en-US" sz="1600" dirty="0"/>
                  <a:t>會多考慮到模型對輸出的信心</a:t>
                </a:r>
              </a:p>
            </p:txBody>
          </p:sp>
        </mc:Fallback>
      </mc:AlternateContent>
      <p:sp>
        <p:nvSpPr>
          <p:cNvPr id="4" name="投影片編號版面配置區 3"/>
          <p:cNvSpPr>
            <a:spLocks noGrp="1"/>
          </p:cNvSpPr>
          <p:nvPr>
            <p:ph type="sldNum" sz="quarter" idx="5"/>
          </p:nvPr>
        </p:nvSpPr>
        <p:spPr/>
        <p:txBody>
          <a:bodyPr/>
          <a:lstStyle/>
          <a:p>
            <a:fld id="{074791E0-FBB1-4EB2-BCC2-1539D747885D}" type="slidenum">
              <a:rPr lang="zh-TW" altLang="en-US" smtClean="0"/>
              <a:t>10</a:t>
            </a:fld>
            <a:endParaRPr lang="zh-TW" altLang="en-US"/>
          </a:p>
        </p:txBody>
      </p:sp>
    </p:spTree>
    <p:extLst>
      <p:ext uri="{BB962C8B-B14F-4D97-AF65-F5344CB8AC3E}">
        <p14:creationId xmlns:p14="http://schemas.microsoft.com/office/powerpoint/2010/main" val="3894563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600" b="0" i="0" dirty="0">
                <a:solidFill>
                  <a:srgbClr val="374151"/>
                </a:solidFill>
                <a:effectLst/>
                <a:latin typeface="Söhne"/>
              </a:rPr>
              <a:t>nreset </a:t>
            </a:r>
            <a:r>
              <a:rPr lang="zh-TW" altLang="en-US" sz="1600" b="0" i="0" dirty="0">
                <a:solidFill>
                  <a:srgbClr val="374151"/>
                </a:solidFill>
                <a:effectLst/>
                <a:latin typeface="Söhne"/>
              </a:rPr>
              <a:t>是用來確定給定的提示集應該被重試的次數。換句話說，如果生成的提示不是特別好或者希望探索其他可能的提示，則可以使用</a:t>
            </a:r>
            <a:r>
              <a:rPr lang="en-US" altLang="zh-TW" sz="1600" b="0" i="0" dirty="0">
                <a:solidFill>
                  <a:srgbClr val="374151"/>
                </a:solidFill>
                <a:effectLst/>
                <a:latin typeface="Söhne"/>
              </a:rPr>
              <a:t>nreset </a:t>
            </a:r>
            <a:r>
              <a:rPr lang="zh-TW" altLang="en-US" sz="1600" b="0" i="0" dirty="0">
                <a:solidFill>
                  <a:srgbClr val="374151"/>
                </a:solidFill>
                <a:effectLst/>
                <a:latin typeface="Söhne"/>
              </a:rPr>
              <a:t>來重新嘗試或重新生成提示。</a:t>
            </a:r>
            <a:endParaRPr lang="en-US" altLang="zh-TW" sz="1600" b="0" i="0" dirty="0">
              <a:solidFill>
                <a:srgbClr val="374151"/>
              </a:solidFill>
              <a:effectLst/>
              <a:latin typeface="Söhne"/>
            </a:endParaRPr>
          </a:p>
          <a:p>
            <a:r>
              <a:rPr lang="zh-TW" altLang="en-US" sz="1600" b="0" i="0" dirty="0">
                <a:solidFill>
                  <a:srgbClr val="374151"/>
                </a:solidFill>
                <a:effectLst/>
                <a:latin typeface="Söhne"/>
              </a:rPr>
              <a:t>不僅僅是要求它</a:t>
            </a:r>
            <a:r>
              <a:rPr lang="en-US" altLang="zh-TW" sz="1600" b="0" i="0" dirty="0">
                <a:solidFill>
                  <a:srgbClr val="374151"/>
                </a:solidFill>
                <a:effectLst/>
                <a:latin typeface="Söhne"/>
              </a:rPr>
              <a:t>"</a:t>
            </a:r>
            <a:r>
              <a:rPr lang="zh-TW" altLang="en-US" sz="1600" b="0" i="0" dirty="0">
                <a:solidFill>
                  <a:srgbClr val="374151"/>
                </a:solidFill>
                <a:effectLst/>
                <a:latin typeface="Söhne"/>
              </a:rPr>
              <a:t>盲目地</a:t>
            </a:r>
            <a:r>
              <a:rPr lang="en-US" altLang="zh-TW" sz="1600" b="0" i="0" dirty="0">
                <a:solidFill>
                  <a:srgbClr val="374151"/>
                </a:solidFill>
                <a:effectLst/>
                <a:latin typeface="Söhne"/>
              </a:rPr>
              <a:t>"</a:t>
            </a:r>
            <a:r>
              <a:rPr lang="zh-TW" altLang="en-US" sz="1600" b="0" i="0" dirty="0">
                <a:solidFill>
                  <a:srgbClr val="374151"/>
                </a:solidFill>
                <a:effectLst/>
                <a:latin typeface="Söhne"/>
              </a:rPr>
              <a:t>通過改述來增強現有的候選提示，我們通過明確地提供對提示的反饋，在每次迭代中，我們都會向</a:t>
            </a:r>
            <a:r>
              <a:rPr lang="en-US" altLang="zh-TW" sz="1600" b="0" i="0" dirty="0">
                <a:solidFill>
                  <a:srgbClr val="374151"/>
                </a:solidFill>
                <a:effectLst/>
                <a:latin typeface="Söhne"/>
              </a:rPr>
              <a:t>LLM</a:t>
            </a:r>
            <a:r>
              <a:rPr lang="zh-TW" altLang="en-US" sz="1600" b="0" i="0" dirty="0">
                <a:solidFill>
                  <a:srgbClr val="374151"/>
                </a:solidFill>
                <a:effectLst/>
                <a:latin typeface="Söhne"/>
              </a:rPr>
              <a:t>提供正面和負面的提示，例如性能最高和最低的候選提示。這種通過上下文提示的文本反饋為</a:t>
            </a:r>
            <a:r>
              <a:rPr lang="en-US" altLang="zh-TW" sz="1600" b="0" i="0" dirty="0">
                <a:solidFill>
                  <a:srgbClr val="374151"/>
                </a:solidFill>
                <a:effectLst/>
                <a:latin typeface="Söhne"/>
              </a:rPr>
              <a:t>LLMs</a:t>
            </a:r>
            <a:r>
              <a:rPr lang="zh-TW" altLang="en-US" sz="1600" b="0" i="0" dirty="0">
                <a:solidFill>
                  <a:srgbClr val="374151"/>
                </a:solidFill>
                <a:effectLst/>
                <a:latin typeface="Söhne"/>
              </a:rPr>
              <a:t>提供了一個隱含的</a:t>
            </a:r>
            <a:r>
              <a:rPr lang="en-US" altLang="zh-TW" sz="1600" b="0" i="0" dirty="0">
                <a:solidFill>
                  <a:srgbClr val="374151"/>
                </a:solidFill>
                <a:effectLst/>
                <a:latin typeface="Söhne"/>
              </a:rPr>
              <a:t>"</a:t>
            </a:r>
            <a:r>
              <a:rPr lang="zh-TW" altLang="en-US" sz="1600" b="0" i="0" dirty="0">
                <a:solidFill>
                  <a:srgbClr val="374151"/>
                </a:solidFill>
                <a:effectLst/>
                <a:latin typeface="Söhne"/>
              </a:rPr>
              <a:t>梯度</a:t>
            </a:r>
            <a:r>
              <a:rPr lang="en-US" altLang="zh-TW" sz="1600" b="0" i="0" dirty="0">
                <a:solidFill>
                  <a:srgbClr val="374151"/>
                </a:solidFill>
                <a:effectLst/>
                <a:latin typeface="Söhne"/>
              </a:rPr>
              <a:t>"</a:t>
            </a:r>
            <a:r>
              <a:rPr lang="zh-TW" altLang="en-US" sz="1600" b="0" i="0" dirty="0">
                <a:solidFill>
                  <a:srgbClr val="374151"/>
                </a:solidFill>
                <a:effectLst/>
                <a:latin typeface="Söhne"/>
              </a:rPr>
              <a:t>方向</a:t>
            </a:r>
            <a:endParaRPr lang="en-US" altLang="zh-TW" sz="1600" b="0" i="0" dirty="0">
              <a:solidFill>
                <a:srgbClr val="374151"/>
              </a:solidFill>
              <a:effectLst/>
              <a:latin typeface="Söhne"/>
            </a:endParaRPr>
          </a:p>
          <a:p>
            <a:r>
              <a:rPr lang="zh-TW" altLang="en-US" sz="1600" b="0" i="0" dirty="0">
                <a:solidFill>
                  <a:srgbClr val="374151"/>
                </a:solidFill>
                <a:effectLst/>
                <a:latin typeface="Söhne"/>
              </a:rPr>
              <a:t>我們的方法遵循經典的隨機</a:t>
            </a:r>
            <a:r>
              <a:rPr lang="en-US" altLang="zh-TW" sz="1600" b="0" i="0" dirty="0">
                <a:solidFill>
                  <a:srgbClr val="374151"/>
                </a:solidFill>
                <a:effectLst/>
                <a:latin typeface="Söhne"/>
              </a:rPr>
              <a:t>hill-climbing </a:t>
            </a:r>
            <a:r>
              <a:rPr lang="zh-TW" altLang="en-US" sz="1600" b="0" i="0" dirty="0">
                <a:solidFill>
                  <a:srgbClr val="374151"/>
                </a:solidFill>
                <a:effectLst/>
                <a:latin typeface="Söhne"/>
              </a:rPr>
              <a:t>框架，並帶有</a:t>
            </a:r>
            <a:r>
              <a:rPr lang="en-US" altLang="zh-TW" sz="1600" b="0" i="0" dirty="0">
                <a:solidFill>
                  <a:srgbClr val="374151"/>
                </a:solidFill>
                <a:effectLst/>
                <a:latin typeface="Söhne"/>
              </a:rPr>
              <a:t>random restart[79]</a:t>
            </a:r>
            <a:r>
              <a:rPr lang="zh-TW" altLang="en-US" sz="1600" b="0" i="0" dirty="0">
                <a:solidFill>
                  <a:srgbClr val="374151"/>
                </a:solidFill>
                <a:effectLst/>
                <a:latin typeface="Söhne"/>
              </a:rPr>
              <a:t>，這可以防止</a:t>
            </a:r>
            <a:r>
              <a:rPr lang="en-US" altLang="zh-TW" sz="1600" b="0" i="0" dirty="0">
                <a:solidFill>
                  <a:srgbClr val="374151"/>
                </a:solidFill>
                <a:effectLst/>
                <a:latin typeface="Söhne"/>
              </a:rPr>
              <a:t>ChatGPT</a:t>
            </a:r>
            <a:r>
              <a:rPr lang="zh-TW" altLang="en-US" sz="1600" b="0" i="0" dirty="0">
                <a:solidFill>
                  <a:srgbClr val="374151"/>
                </a:solidFill>
                <a:effectLst/>
                <a:latin typeface="Söhne"/>
              </a:rPr>
              <a:t>陷入局部最優解</a:t>
            </a:r>
            <a:endParaRPr lang="en-US" altLang="zh-TW" sz="1600" b="0" i="0" dirty="0">
              <a:solidFill>
                <a:srgbClr val="374151"/>
              </a:solidFill>
              <a:effectLst/>
              <a:latin typeface="Söhne"/>
            </a:endParaRPr>
          </a:p>
          <a:p>
            <a:r>
              <a:rPr lang="zh-TW" altLang="en-US" sz="1600" b="0" i="0" dirty="0">
                <a:solidFill>
                  <a:srgbClr val="374151"/>
                </a:solidFill>
                <a:effectLst/>
                <a:latin typeface="Söhne"/>
              </a:rPr>
              <a:t>我們還實施了一個重置機制，通過重新嘗試給定的提示集</a:t>
            </a:r>
            <a:r>
              <a:rPr lang="en-US" altLang="zh-TW" sz="1600" b="0" i="0" dirty="0">
                <a:solidFill>
                  <a:srgbClr val="374151"/>
                </a:solidFill>
                <a:effectLst/>
                <a:latin typeface="Söhne"/>
              </a:rPr>
              <a:t>nreset</a:t>
            </a:r>
            <a:r>
              <a:rPr lang="zh-TW" altLang="en-US" sz="1600" b="0" i="0" dirty="0">
                <a:solidFill>
                  <a:srgbClr val="374151"/>
                </a:solidFill>
                <a:effectLst/>
                <a:latin typeface="Söhne"/>
              </a:rPr>
              <a:t>次來促進額外的探索。</a:t>
            </a:r>
            <a:r>
              <a:rPr lang="en-US" altLang="zh-TW" sz="1600" b="0" i="0" dirty="0">
                <a:solidFill>
                  <a:srgbClr val="374151"/>
                </a:solidFill>
                <a:effectLst/>
                <a:latin typeface="Söhne"/>
              </a:rPr>
              <a:t>(</a:t>
            </a:r>
            <a:r>
              <a:rPr lang="zh-TW" altLang="en-US" sz="1600" b="0" i="0" dirty="0">
                <a:solidFill>
                  <a:srgbClr val="374151"/>
                </a:solidFill>
                <a:effectLst/>
                <a:latin typeface="Söhne"/>
              </a:rPr>
              <a:t>可能是因為</a:t>
            </a:r>
            <a:r>
              <a:rPr lang="en-US" altLang="zh-TW" sz="1600" b="0" i="0" dirty="0" err="1">
                <a:solidFill>
                  <a:srgbClr val="374151"/>
                </a:solidFill>
                <a:effectLst/>
                <a:latin typeface="Söhne"/>
              </a:rPr>
              <a:t>chatgpt</a:t>
            </a:r>
            <a:r>
              <a:rPr lang="zh-TW" altLang="en-US" sz="1600" b="0" i="0" dirty="0">
                <a:solidFill>
                  <a:srgbClr val="374151"/>
                </a:solidFill>
                <a:effectLst/>
                <a:latin typeface="Söhne"/>
              </a:rPr>
              <a:t>每次給的答案都不會一樣</a:t>
            </a:r>
            <a:r>
              <a:rPr lang="en-US" altLang="zh-TW" sz="1600" b="0" i="0" dirty="0">
                <a:solidFill>
                  <a:srgbClr val="374151"/>
                </a:solidFill>
                <a:effectLst/>
                <a:latin typeface="Söhne"/>
              </a:rPr>
              <a:t>)</a:t>
            </a:r>
            <a:endParaRPr lang="zh-TW" altLang="en-US" sz="1600" dirty="0"/>
          </a:p>
        </p:txBody>
      </p:sp>
      <p:sp>
        <p:nvSpPr>
          <p:cNvPr id="4" name="投影片編號版面配置區 3"/>
          <p:cNvSpPr>
            <a:spLocks noGrp="1"/>
          </p:cNvSpPr>
          <p:nvPr>
            <p:ph type="sldNum" sz="quarter" idx="5"/>
          </p:nvPr>
        </p:nvSpPr>
        <p:spPr/>
        <p:txBody>
          <a:bodyPr/>
          <a:lstStyle/>
          <a:p>
            <a:fld id="{074791E0-FBB1-4EB2-BCC2-1539D747885D}" type="slidenum">
              <a:rPr lang="zh-TW" altLang="en-US" smtClean="0"/>
              <a:t>11</a:t>
            </a:fld>
            <a:endParaRPr lang="zh-TW" altLang="en-US"/>
          </a:p>
        </p:txBody>
      </p:sp>
    </p:spTree>
    <p:extLst>
      <p:ext uri="{BB962C8B-B14F-4D97-AF65-F5344CB8AC3E}">
        <p14:creationId xmlns:p14="http://schemas.microsoft.com/office/powerpoint/2010/main" val="4227029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074791E0-FBB1-4EB2-BCC2-1539D747885D}" type="slidenum">
              <a:rPr lang="zh-TW" altLang="en-US" smtClean="0"/>
              <a:t>13</a:t>
            </a:fld>
            <a:endParaRPr lang="zh-TW" altLang="en-US"/>
          </a:p>
        </p:txBody>
      </p:sp>
    </p:spTree>
    <p:extLst>
      <p:ext uri="{BB962C8B-B14F-4D97-AF65-F5344CB8AC3E}">
        <p14:creationId xmlns:p14="http://schemas.microsoft.com/office/powerpoint/2010/main" val="961160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gn="l">
              <a:buFont typeface="Arial" panose="020B0604020202020204" pitchFamily="34" charset="0"/>
              <a:buChar char="•"/>
            </a:pPr>
            <a:r>
              <a:rPr lang="en-US" altLang="zh-TW" sz="1400" b="1" i="0" dirty="0" err="1">
                <a:solidFill>
                  <a:srgbClr val="374151"/>
                </a:solidFill>
                <a:effectLst/>
                <a:latin typeface="Söhne"/>
              </a:rPr>
              <a:t>CoOp</a:t>
            </a:r>
            <a:r>
              <a:rPr lang="zh-TW" altLang="en-US" sz="1400" b="0" i="0" dirty="0">
                <a:solidFill>
                  <a:srgbClr val="374151"/>
                </a:solidFill>
                <a:effectLst/>
                <a:latin typeface="Söhne"/>
              </a:rPr>
              <a:t>：這是一種進行連續提示的方法，需要對所有層進行反向傳播，它需要知道模型的所有資訊來工作。</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TW" sz="1400" b="1" i="0" dirty="0" err="1">
                <a:solidFill>
                  <a:srgbClr val="374151"/>
                </a:solidFill>
                <a:effectLst/>
                <a:latin typeface="Söhne"/>
              </a:rPr>
              <a:t>WiSE</a:t>
            </a:r>
            <a:r>
              <a:rPr lang="en-US" altLang="zh-TW" sz="1400" b="1" i="0" dirty="0">
                <a:solidFill>
                  <a:srgbClr val="374151"/>
                </a:solidFill>
                <a:effectLst/>
                <a:latin typeface="Söhne"/>
              </a:rPr>
              <a:t>-FT</a:t>
            </a:r>
            <a:r>
              <a:rPr lang="zh-TW" altLang="en-US" sz="1400" b="0" i="0" dirty="0">
                <a:solidFill>
                  <a:srgbClr val="374151"/>
                </a:solidFill>
                <a:effectLst/>
                <a:latin typeface="Söhne"/>
              </a:rPr>
              <a:t>：將微調的權重與原始的</a:t>
            </a:r>
            <a:r>
              <a:rPr lang="en-US" altLang="zh-TW" sz="1400" b="0" i="0" dirty="0">
                <a:solidFill>
                  <a:srgbClr val="374151"/>
                </a:solidFill>
                <a:effectLst/>
                <a:latin typeface="Söhne"/>
              </a:rPr>
              <a:t>CLIP</a:t>
            </a:r>
            <a:r>
              <a:rPr lang="zh-TW" altLang="en-US" sz="1400" b="0" i="0" dirty="0">
                <a:solidFill>
                  <a:srgbClr val="374151"/>
                </a:solidFill>
                <a:effectLst/>
                <a:latin typeface="Söhne"/>
              </a:rPr>
              <a:t>權重進行組合</a:t>
            </a:r>
            <a:r>
              <a:rPr lang="en-US" altLang="zh-TW" sz="1400" b="0" i="0" dirty="0">
                <a:solidFill>
                  <a:srgbClr val="374151"/>
                </a:solidFill>
                <a:effectLst/>
                <a:latin typeface="Söhne"/>
              </a:rPr>
              <a:t>, </a:t>
            </a:r>
            <a:r>
              <a:rPr lang="zh-TW" altLang="en-US" sz="1400" b="0" i="0" dirty="0">
                <a:solidFill>
                  <a:srgbClr val="374151"/>
                </a:solidFill>
                <a:effectLst/>
                <a:latin typeface="Söhne"/>
              </a:rPr>
              <a:t>這種方法會結合原始模型和微調後的模型來得到更好的結果。</a:t>
            </a:r>
            <a:endParaRPr lang="en-US" altLang="zh-TW" sz="1400" b="0" i="0" dirty="0">
              <a:solidFill>
                <a:srgbClr val="374151"/>
              </a:solidFill>
              <a:effectLst/>
              <a:latin typeface="Söhne"/>
            </a:endParaRPr>
          </a:p>
          <a:p>
            <a:pPr algn="l">
              <a:buFont typeface="Arial" panose="020B0604020202020204" pitchFamily="34" charset="0"/>
              <a:buChar char="•"/>
            </a:pPr>
            <a:r>
              <a:rPr lang="en-US" altLang="zh-TW" sz="1400" b="1" i="0" dirty="0">
                <a:solidFill>
                  <a:srgbClr val="374151"/>
                </a:solidFill>
                <a:effectLst/>
                <a:latin typeface="Söhne"/>
              </a:rPr>
              <a:t>Cross-Modal Adaptation</a:t>
            </a:r>
            <a:r>
              <a:rPr lang="zh-TW" altLang="en-US" sz="1400" b="0" i="0" dirty="0">
                <a:solidFill>
                  <a:srgbClr val="374151"/>
                </a:solidFill>
                <a:effectLst/>
                <a:latin typeface="Söhne"/>
              </a:rPr>
              <a:t>：這種方法微調一個線性分類器，利用</a:t>
            </a:r>
            <a:r>
              <a:rPr lang="en-US" altLang="zh-TW" sz="1400" b="0" i="0" dirty="0">
                <a:solidFill>
                  <a:srgbClr val="374151"/>
                </a:solidFill>
                <a:effectLst/>
                <a:latin typeface="Söhne"/>
              </a:rPr>
              <a:t>CLIP</a:t>
            </a:r>
            <a:r>
              <a:rPr lang="zh-TW" altLang="en-US" sz="1400" b="0" i="0" dirty="0">
                <a:solidFill>
                  <a:srgbClr val="374151"/>
                </a:solidFill>
                <a:effectLst/>
                <a:latin typeface="Söhne"/>
              </a:rPr>
              <a:t>的</a:t>
            </a:r>
            <a:r>
              <a:rPr lang="en-US" altLang="zh-TW" sz="1400" b="0" i="0" dirty="0">
                <a:solidFill>
                  <a:srgbClr val="374151"/>
                </a:solidFill>
                <a:effectLst/>
                <a:latin typeface="Söhne"/>
              </a:rPr>
              <a:t>L2</a:t>
            </a:r>
            <a:r>
              <a:rPr lang="zh-TW" altLang="en-US" sz="1400" b="0" i="0" dirty="0">
                <a:solidFill>
                  <a:srgbClr val="374151"/>
                </a:solidFill>
                <a:effectLst/>
                <a:latin typeface="Söhne"/>
              </a:rPr>
              <a:t>正規化輸出嵌入。這種方法會微調一個模型，使其更適合特定的任務。</a:t>
            </a:r>
          </a:p>
          <a:p>
            <a:pPr algn="l"/>
            <a:r>
              <a:rPr lang="en-US" altLang="zh-TW" sz="1400" b="1" i="0" dirty="0">
                <a:solidFill>
                  <a:srgbClr val="374151"/>
                </a:solidFill>
                <a:effectLst/>
                <a:latin typeface="Söhne"/>
              </a:rPr>
              <a:t>DCLIP</a:t>
            </a:r>
            <a:r>
              <a:rPr lang="zh-TW" altLang="en-US" sz="1400" b="0" i="0" dirty="0">
                <a:solidFill>
                  <a:srgbClr val="374151"/>
                </a:solidFill>
                <a:effectLst/>
                <a:latin typeface="Söhne"/>
              </a:rPr>
              <a:t>：這種方法查詢</a:t>
            </a:r>
            <a:r>
              <a:rPr lang="en-US" altLang="zh-TW" sz="1400" b="0" i="0" dirty="0">
                <a:solidFill>
                  <a:srgbClr val="374151"/>
                </a:solidFill>
                <a:effectLst/>
                <a:latin typeface="Söhne"/>
              </a:rPr>
              <a:t>GPT3</a:t>
            </a:r>
            <a:r>
              <a:rPr lang="zh-TW" altLang="en-US" sz="1400" b="0" i="0" dirty="0">
                <a:solidFill>
                  <a:srgbClr val="374151"/>
                </a:solidFill>
                <a:effectLst/>
                <a:latin typeface="Söhne"/>
              </a:rPr>
              <a:t>以獲得每個類別的豐富視覺描述符，並不需要基於梯度的微調。但它使用</a:t>
            </a:r>
            <a:r>
              <a:rPr lang="en-US" altLang="zh-TW" sz="1400" b="0" i="0" dirty="0">
                <a:solidFill>
                  <a:srgbClr val="374151"/>
                </a:solidFill>
                <a:effectLst/>
                <a:latin typeface="Söhne"/>
              </a:rPr>
              <a:t>4-6</a:t>
            </a:r>
            <a:r>
              <a:rPr lang="zh-TW" altLang="en-US" sz="1400" b="0" i="0" dirty="0">
                <a:solidFill>
                  <a:srgbClr val="374151"/>
                </a:solidFill>
                <a:effectLst/>
                <a:latin typeface="Söhne"/>
              </a:rPr>
              <a:t>個特定於類別的提示進行提示組合，這違反了他們的黑盒假設。舉例來說，假設我們想要描述一張「狗」的圖片，我們可以使用以下的提示：</a:t>
            </a:r>
          </a:p>
          <a:p>
            <a:pPr algn="l">
              <a:buFont typeface="+mj-lt"/>
              <a:buAutoNum type="arabicPeriod"/>
            </a:pPr>
            <a:r>
              <a:rPr lang="en-US" altLang="zh-TW" sz="1400" b="0" i="0" dirty="0">
                <a:solidFill>
                  <a:srgbClr val="374151"/>
                </a:solidFill>
                <a:effectLst/>
                <a:latin typeface="Söhne"/>
              </a:rPr>
              <a:t>"</a:t>
            </a:r>
            <a:r>
              <a:rPr lang="zh-TW" altLang="en-US" sz="1400" b="0" i="0" dirty="0">
                <a:solidFill>
                  <a:srgbClr val="374151"/>
                </a:solidFill>
                <a:effectLst/>
                <a:latin typeface="Söhne"/>
              </a:rPr>
              <a:t>這是一隻狗。</a:t>
            </a:r>
            <a:r>
              <a:rPr lang="en-US" altLang="zh-TW" sz="1400" b="0" i="0" dirty="0">
                <a:solidFill>
                  <a:srgbClr val="374151"/>
                </a:solidFill>
                <a:effectLst/>
                <a:latin typeface="Söhne"/>
              </a:rPr>
              <a:t>"</a:t>
            </a:r>
          </a:p>
          <a:p>
            <a:pPr algn="l">
              <a:buFont typeface="+mj-lt"/>
              <a:buAutoNum type="arabicPeriod"/>
            </a:pPr>
            <a:r>
              <a:rPr lang="en-US" altLang="zh-TW" sz="1400" b="0" i="0" dirty="0">
                <a:solidFill>
                  <a:srgbClr val="374151"/>
                </a:solidFill>
                <a:effectLst/>
                <a:latin typeface="Söhne"/>
              </a:rPr>
              <a:t>"</a:t>
            </a:r>
            <a:r>
              <a:rPr lang="zh-TW" altLang="en-US" sz="1400" b="0" i="0" dirty="0">
                <a:solidFill>
                  <a:srgbClr val="374151"/>
                </a:solidFill>
                <a:effectLst/>
                <a:latin typeface="Söhne"/>
              </a:rPr>
              <a:t>圖片中的動物是狗。</a:t>
            </a:r>
            <a:r>
              <a:rPr lang="en-US" altLang="zh-TW" sz="1400" b="0" i="0" dirty="0">
                <a:solidFill>
                  <a:srgbClr val="374151"/>
                </a:solidFill>
                <a:effectLst/>
                <a:latin typeface="Söhne"/>
              </a:rPr>
              <a:t>"</a:t>
            </a:r>
          </a:p>
          <a:p>
            <a:pPr algn="l">
              <a:buFont typeface="+mj-lt"/>
              <a:buAutoNum type="arabicPeriod"/>
            </a:pPr>
            <a:r>
              <a:rPr lang="en-US" altLang="zh-TW" sz="1400" b="0" i="0" dirty="0">
                <a:solidFill>
                  <a:srgbClr val="374151"/>
                </a:solidFill>
                <a:effectLst/>
                <a:latin typeface="Söhne"/>
              </a:rPr>
              <a:t>"</a:t>
            </a:r>
            <a:r>
              <a:rPr lang="zh-TW" altLang="en-US" sz="1400" b="0" i="0" dirty="0">
                <a:solidFill>
                  <a:srgbClr val="374151"/>
                </a:solidFill>
                <a:effectLst/>
                <a:latin typeface="Söhne"/>
              </a:rPr>
              <a:t>你看到的是哪種寵物？</a:t>
            </a:r>
            <a:r>
              <a:rPr lang="en-US" altLang="zh-TW" sz="1400" b="0" i="0" dirty="0">
                <a:solidFill>
                  <a:srgbClr val="374151"/>
                </a:solidFill>
                <a:effectLst/>
                <a:latin typeface="Söhne"/>
              </a:rPr>
              <a:t>”</a:t>
            </a:r>
          </a:p>
          <a:p>
            <a:pPr algn="l">
              <a:buFont typeface="+mj-lt"/>
              <a:buNone/>
            </a:pPr>
            <a:r>
              <a:rPr lang="zh-TW" altLang="en-US" sz="1400" b="0" i="0" dirty="0">
                <a:solidFill>
                  <a:srgbClr val="374151"/>
                </a:solidFill>
                <a:effectLst/>
                <a:latin typeface="Söhne"/>
              </a:rPr>
              <a:t>當我們使用多個提示來描述同一物件時，我們實際上是在利用模型的某些內部資訊或特性來優化結果。</a:t>
            </a:r>
            <a:endParaRPr lang="en-US" altLang="zh-TW" sz="1400" b="0" i="0" dirty="0">
              <a:solidFill>
                <a:srgbClr val="374151"/>
              </a:solidFill>
              <a:effectLst/>
              <a:latin typeface="Söhne"/>
            </a:endParaRPr>
          </a:p>
          <a:p>
            <a:pPr algn="l">
              <a:buFont typeface="Arial" panose="020B0604020202020204" pitchFamily="34" charset="0"/>
              <a:buChar char="•"/>
            </a:pPr>
            <a:endParaRPr lang="zh-TW" altLang="en-US" dirty="0"/>
          </a:p>
        </p:txBody>
      </p:sp>
      <p:sp>
        <p:nvSpPr>
          <p:cNvPr id="4" name="投影片編號版面配置區 3"/>
          <p:cNvSpPr>
            <a:spLocks noGrp="1"/>
          </p:cNvSpPr>
          <p:nvPr>
            <p:ph type="sldNum" sz="quarter" idx="5"/>
          </p:nvPr>
        </p:nvSpPr>
        <p:spPr/>
        <p:txBody>
          <a:bodyPr/>
          <a:lstStyle/>
          <a:p>
            <a:fld id="{074791E0-FBB1-4EB2-BCC2-1539D747885D}" type="slidenum">
              <a:rPr lang="zh-TW" altLang="en-US" smtClean="0"/>
              <a:t>14</a:t>
            </a:fld>
            <a:endParaRPr lang="zh-TW" altLang="en-US"/>
          </a:p>
        </p:txBody>
      </p:sp>
    </p:spTree>
    <p:extLst>
      <p:ext uri="{BB962C8B-B14F-4D97-AF65-F5344CB8AC3E}">
        <p14:creationId xmlns:p14="http://schemas.microsoft.com/office/powerpoint/2010/main" val="1611562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400" b="0" i="0" dirty="0">
                <a:solidFill>
                  <a:srgbClr val="374151"/>
                </a:solidFill>
                <a:effectLst/>
                <a:latin typeface="Söhne"/>
              </a:rPr>
              <a:t>每個數據集上最好的</a:t>
            </a:r>
            <a:r>
              <a:rPr lang="en-US" altLang="zh-TW" sz="1400" b="0" i="0" dirty="0">
                <a:solidFill>
                  <a:srgbClr val="374151"/>
                </a:solidFill>
                <a:effectLst/>
                <a:latin typeface="Söhne"/>
              </a:rPr>
              <a:t>"b"</a:t>
            </a:r>
            <a:r>
              <a:rPr lang="zh-TW" altLang="en-US" sz="1400" b="0" i="0" dirty="0">
                <a:solidFill>
                  <a:srgbClr val="374151"/>
                </a:solidFill>
                <a:effectLst/>
                <a:latin typeface="Söhne"/>
              </a:rPr>
              <a:t>結果都被加粗，而第二好的結果則被下劃線。</a:t>
            </a:r>
            <a:endParaRPr lang="en-US" altLang="zh-TW" sz="1400" dirty="0"/>
          </a:p>
          <a:p>
            <a:r>
              <a:rPr lang="en-US" altLang="zh-TW" sz="1400" dirty="0"/>
              <a:t>Black-box</a:t>
            </a:r>
            <a:r>
              <a:rPr lang="zh-TW" altLang="en-US" sz="1400" dirty="0"/>
              <a:t>的方法幾乎都贏，有些</a:t>
            </a:r>
            <a:r>
              <a:rPr lang="en-US" altLang="zh-TW" sz="1400" dirty="0"/>
              <a:t>white-box</a:t>
            </a:r>
            <a:r>
              <a:rPr lang="zh-TW" altLang="en-US" sz="1400" dirty="0"/>
              <a:t>有贏</a:t>
            </a:r>
            <a:endParaRPr lang="en-US" altLang="zh-TW" sz="1400" baseline="-25000" dirty="0"/>
          </a:p>
          <a:p>
            <a:r>
              <a:rPr lang="zh-TW" altLang="en-US" sz="1400" b="0" i="0" dirty="0">
                <a:solidFill>
                  <a:srgbClr val="374151"/>
                </a:solidFill>
                <a:effectLst/>
                <a:latin typeface="Söhne"/>
              </a:rPr>
              <a:t>我們可以看到作者的方法能夠有效地改進從</a:t>
            </a:r>
            <a:r>
              <a:rPr lang="en-US" altLang="zh-TW" sz="1400" b="0" i="0" dirty="0">
                <a:solidFill>
                  <a:srgbClr val="374151"/>
                </a:solidFill>
                <a:effectLst/>
                <a:latin typeface="Söhne"/>
              </a:rPr>
              <a:t>LAIONCOCO-1M</a:t>
            </a:r>
            <a:r>
              <a:rPr lang="zh-TW" altLang="en-US" sz="1400" b="0" i="0" dirty="0">
                <a:solidFill>
                  <a:srgbClr val="374151"/>
                </a:solidFill>
                <a:effectLst/>
                <a:latin typeface="Söhne"/>
              </a:rPr>
              <a:t>選擇的初始提示，從</a:t>
            </a:r>
            <a:r>
              <a:rPr lang="en-US" altLang="zh-TW" sz="1400" b="0" i="0" dirty="0">
                <a:solidFill>
                  <a:srgbClr val="374151"/>
                </a:solidFill>
                <a:effectLst/>
                <a:latin typeface="Söhne"/>
              </a:rPr>
              <a:t>56%</a:t>
            </a:r>
            <a:r>
              <a:rPr lang="zh-TW" altLang="en-US" sz="1400" b="0" i="0" dirty="0">
                <a:solidFill>
                  <a:srgbClr val="374151"/>
                </a:solidFill>
                <a:effectLst/>
                <a:latin typeface="Söhne"/>
              </a:rPr>
              <a:t>提高到</a:t>
            </a:r>
            <a:r>
              <a:rPr lang="en-US" altLang="zh-TW" sz="1400" b="0" i="0" dirty="0">
                <a:solidFill>
                  <a:srgbClr val="374151"/>
                </a:solidFill>
                <a:effectLst/>
                <a:latin typeface="Söhne"/>
              </a:rPr>
              <a:t>61%</a:t>
            </a:r>
          </a:p>
          <a:p>
            <a:r>
              <a:rPr lang="zh-TW" altLang="en-US" sz="2000" b="0" i="0" dirty="0">
                <a:solidFill>
                  <a:srgbClr val="374151"/>
                </a:solidFill>
                <a:effectLst/>
                <a:latin typeface="Söhne"/>
              </a:rPr>
              <a:t>更令人驚訝的是，他們的方法甚至超越了至少</a:t>
            </a:r>
            <a:r>
              <a:rPr lang="en-US" altLang="zh-TW" sz="2000" b="0" i="0" dirty="0">
                <a:solidFill>
                  <a:srgbClr val="374151"/>
                </a:solidFill>
                <a:effectLst/>
                <a:latin typeface="Söhne"/>
              </a:rPr>
              <a:t>1.5%</a:t>
            </a:r>
            <a:r>
              <a:rPr lang="zh-TW" altLang="en-US" sz="2000" b="0" i="0" dirty="0">
                <a:solidFill>
                  <a:srgbClr val="374151"/>
                </a:solidFill>
                <a:effectLst/>
                <a:latin typeface="Söhne"/>
              </a:rPr>
              <a:t>的白箱解決方案，如</a:t>
            </a:r>
            <a:r>
              <a:rPr lang="en-US" altLang="zh-TW" sz="2000" b="0" i="0" dirty="0" err="1">
                <a:solidFill>
                  <a:srgbClr val="374151"/>
                </a:solidFill>
                <a:effectLst/>
                <a:latin typeface="Söhne"/>
              </a:rPr>
              <a:t>WiSE</a:t>
            </a:r>
            <a:r>
              <a:rPr lang="en-US" altLang="zh-TW" sz="2000" b="0" i="0" dirty="0">
                <a:solidFill>
                  <a:srgbClr val="374151"/>
                </a:solidFill>
                <a:effectLst/>
                <a:latin typeface="Söhne"/>
              </a:rPr>
              <a:t>-FT</a:t>
            </a:r>
            <a:r>
              <a:rPr lang="zh-TW" altLang="en-US" sz="2000" b="0" i="0" dirty="0">
                <a:solidFill>
                  <a:srgbClr val="374151"/>
                </a:solidFill>
                <a:effectLst/>
                <a:latin typeface="Söhne"/>
              </a:rPr>
              <a:t>和</a:t>
            </a:r>
            <a:r>
              <a:rPr lang="en-US" altLang="zh-TW" sz="2000" b="0" i="0" dirty="0" err="1">
                <a:solidFill>
                  <a:srgbClr val="374151"/>
                </a:solidFill>
                <a:effectLst/>
                <a:latin typeface="Söhne"/>
              </a:rPr>
              <a:t>CoOp</a:t>
            </a:r>
            <a:r>
              <a:rPr lang="zh-TW" altLang="en-US" sz="2000" b="0" i="0" dirty="0">
                <a:solidFill>
                  <a:srgbClr val="374151"/>
                </a:solidFill>
                <a:effectLst/>
                <a:latin typeface="Söhne"/>
              </a:rPr>
              <a:t>。</a:t>
            </a:r>
            <a:endParaRPr lang="zh-TW" altLang="en-US" sz="1400" dirty="0"/>
          </a:p>
        </p:txBody>
      </p:sp>
      <p:sp>
        <p:nvSpPr>
          <p:cNvPr id="4" name="投影片編號版面配置區 3"/>
          <p:cNvSpPr>
            <a:spLocks noGrp="1"/>
          </p:cNvSpPr>
          <p:nvPr>
            <p:ph type="sldNum" sz="quarter" idx="5"/>
          </p:nvPr>
        </p:nvSpPr>
        <p:spPr/>
        <p:txBody>
          <a:bodyPr/>
          <a:lstStyle/>
          <a:p>
            <a:fld id="{074791E0-FBB1-4EB2-BCC2-1539D747885D}" type="slidenum">
              <a:rPr lang="zh-TW" altLang="en-US" smtClean="0"/>
              <a:t>15</a:t>
            </a:fld>
            <a:endParaRPr lang="zh-TW" altLang="en-US"/>
          </a:p>
        </p:txBody>
      </p:sp>
    </p:spTree>
    <p:extLst>
      <p:ext uri="{BB962C8B-B14F-4D97-AF65-F5344CB8AC3E}">
        <p14:creationId xmlns:p14="http://schemas.microsoft.com/office/powerpoint/2010/main" val="4260221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b="0" i="0" dirty="0">
                <a:solidFill>
                  <a:srgbClr val="374151"/>
                </a:solidFill>
                <a:effectLst/>
                <a:latin typeface="Söhne"/>
              </a:rPr>
              <a:t>在更少的重置次數內達到更高的準確性</a:t>
            </a:r>
            <a:endParaRPr lang="en-US" altLang="zh-TW" b="0" i="0" dirty="0">
              <a:solidFill>
                <a:srgbClr val="374151"/>
              </a:solidFill>
              <a:effectLst/>
              <a:latin typeface="Söhne"/>
            </a:endParaRPr>
          </a:p>
          <a:p>
            <a:endParaRPr lang="zh-TW" altLang="en-US" dirty="0"/>
          </a:p>
        </p:txBody>
      </p:sp>
      <p:sp>
        <p:nvSpPr>
          <p:cNvPr id="4" name="投影片編號版面配置區 3"/>
          <p:cNvSpPr>
            <a:spLocks noGrp="1"/>
          </p:cNvSpPr>
          <p:nvPr>
            <p:ph type="sldNum" sz="quarter" idx="5"/>
          </p:nvPr>
        </p:nvSpPr>
        <p:spPr/>
        <p:txBody>
          <a:bodyPr/>
          <a:lstStyle/>
          <a:p>
            <a:fld id="{074791E0-FBB1-4EB2-BCC2-1539D747885D}" type="slidenum">
              <a:rPr lang="zh-TW" altLang="en-US" smtClean="0"/>
              <a:t>16</a:t>
            </a:fld>
            <a:endParaRPr lang="zh-TW" altLang="en-US"/>
          </a:p>
        </p:txBody>
      </p:sp>
    </p:spTree>
    <p:extLst>
      <p:ext uri="{BB962C8B-B14F-4D97-AF65-F5344CB8AC3E}">
        <p14:creationId xmlns:p14="http://schemas.microsoft.com/office/powerpoint/2010/main" val="1909907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4E532E2-2739-FD87-45F5-F2A68CB784DF}"/>
              </a:ext>
            </a:extLst>
          </p:cNvPr>
          <p:cNvSpPr>
            <a:spLocks noGrp="1"/>
          </p:cNvSpPr>
          <p:nvPr>
            <p:ph type="ctrTitle"/>
          </p:nvPr>
        </p:nvSpPr>
        <p:spPr>
          <a:xfrm>
            <a:off x="1524000" y="1122363"/>
            <a:ext cx="9144000" cy="2387600"/>
          </a:xfrm>
        </p:spPr>
        <p:txBody>
          <a:bodyPr anchor="b"/>
          <a:lstStyle>
            <a:lvl1pPr algn="ctr">
              <a:defRPr sz="6000"/>
            </a:lvl1pPr>
          </a:lstStyle>
          <a:p>
            <a:r>
              <a:rPr lang="zh-TW" altLang="en-US"/>
              <a:t>按一下以編輯母片標題樣式</a:t>
            </a:r>
          </a:p>
        </p:txBody>
      </p:sp>
      <p:sp>
        <p:nvSpPr>
          <p:cNvPr id="3" name="副標題 2">
            <a:extLst>
              <a:ext uri="{FF2B5EF4-FFF2-40B4-BE49-F238E27FC236}">
                <a16:creationId xmlns:a16="http://schemas.microsoft.com/office/drawing/2014/main" id="{BFDFA9D1-22B1-EE22-0B7C-372F58806E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按一下以編輯母片子標題樣式</a:t>
            </a:r>
          </a:p>
        </p:txBody>
      </p:sp>
      <p:sp>
        <p:nvSpPr>
          <p:cNvPr id="4" name="日期版面配置區 3">
            <a:extLst>
              <a:ext uri="{FF2B5EF4-FFF2-40B4-BE49-F238E27FC236}">
                <a16:creationId xmlns:a16="http://schemas.microsoft.com/office/drawing/2014/main" id="{79BF17A3-0283-C646-D495-BF76013CFF11}"/>
              </a:ext>
            </a:extLst>
          </p:cNvPr>
          <p:cNvSpPr>
            <a:spLocks noGrp="1"/>
          </p:cNvSpPr>
          <p:nvPr>
            <p:ph type="dt" sz="half" idx="10"/>
          </p:nvPr>
        </p:nvSpPr>
        <p:spPr/>
        <p:txBody>
          <a:bodyPr/>
          <a:lstStyle/>
          <a:p>
            <a:fld id="{6886177B-16C3-44DF-AADE-0851D47C1163}" type="datetime1">
              <a:rPr lang="zh-TW" altLang="en-US" smtClean="0"/>
              <a:t>2023/9/20</a:t>
            </a:fld>
            <a:endParaRPr lang="zh-TW" altLang="en-US"/>
          </a:p>
        </p:txBody>
      </p:sp>
      <p:sp>
        <p:nvSpPr>
          <p:cNvPr id="5" name="頁尾版面配置區 4">
            <a:extLst>
              <a:ext uri="{FF2B5EF4-FFF2-40B4-BE49-F238E27FC236}">
                <a16:creationId xmlns:a16="http://schemas.microsoft.com/office/drawing/2014/main" id="{E40C1DE1-57D4-E939-0B30-27334CD84AE5}"/>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8C40A25B-36FD-DD0E-C1A8-AF0ADFE5FDEF}"/>
              </a:ext>
            </a:extLst>
          </p:cNvPr>
          <p:cNvSpPr>
            <a:spLocks noGrp="1"/>
          </p:cNvSpPr>
          <p:nvPr>
            <p:ph type="sldNum" sz="quarter" idx="12"/>
          </p:nvPr>
        </p:nvSpPr>
        <p:spPr/>
        <p:txBody>
          <a:bodyPr/>
          <a:lstStyle/>
          <a:p>
            <a:fld id="{3B929437-AD67-4617-B174-3FBC35688F07}" type="slidenum">
              <a:rPr lang="zh-TW" altLang="en-US" smtClean="0"/>
              <a:t>‹#›</a:t>
            </a:fld>
            <a:endParaRPr lang="zh-TW" altLang="en-US"/>
          </a:p>
        </p:txBody>
      </p:sp>
    </p:spTree>
    <p:extLst>
      <p:ext uri="{BB962C8B-B14F-4D97-AF65-F5344CB8AC3E}">
        <p14:creationId xmlns:p14="http://schemas.microsoft.com/office/powerpoint/2010/main" val="4256189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D464744-D5F7-6CFA-DFCD-3AA3434939A6}"/>
              </a:ext>
            </a:extLst>
          </p:cNvPr>
          <p:cNvSpPr>
            <a:spLocks noGrp="1"/>
          </p:cNvSpPr>
          <p:nvPr>
            <p:ph type="title"/>
          </p:nvPr>
        </p:nvSpPr>
        <p:spPr/>
        <p:txBody>
          <a:bodyPr/>
          <a:lstStyle/>
          <a:p>
            <a:r>
              <a:rPr lang="zh-TW" altLang="en-US"/>
              <a:t>按一下以編輯母片標題樣式</a:t>
            </a:r>
          </a:p>
        </p:txBody>
      </p:sp>
      <p:sp>
        <p:nvSpPr>
          <p:cNvPr id="3" name="直排文字版面配置區 2">
            <a:extLst>
              <a:ext uri="{FF2B5EF4-FFF2-40B4-BE49-F238E27FC236}">
                <a16:creationId xmlns:a16="http://schemas.microsoft.com/office/drawing/2014/main" id="{24E57C57-0091-1E88-582E-9CA17DE3FC9C}"/>
              </a:ext>
            </a:extLst>
          </p:cNvPr>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78E511B0-0F0D-4B53-1006-8928C24C6076}"/>
              </a:ext>
            </a:extLst>
          </p:cNvPr>
          <p:cNvSpPr>
            <a:spLocks noGrp="1"/>
          </p:cNvSpPr>
          <p:nvPr>
            <p:ph type="dt" sz="half" idx="10"/>
          </p:nvPr>
        </p:nvSpPr>
        <p:spPr/>
        <p:txBody>
          <a:bodyPr/>
          <a:lstStyle/>
          <a:p>
            <a:fld id="{6E03601A-EF40-415E-A242-8446C137D595}" type="datetime1">
              <a:rPr lang="zh-TW" altLang="en-US" smtClean="0"/>
              <a:t>2023/9/20</a:t>
            </a:fld>
            <a:endParaRPr lang="zh-TW" altLang="en-US"/>
          </a:p>
        </p:txBody>
      </p:sp>
      <p:sp>
        <p:nvSpPr>
          <p:cNvPr id="5" name="頁尾版面配置區 4">
            <a:extLst>
              <a:ext uri="{FF2B5EF4-FFF2-40B4-BE49-F238E27FC236}">
                <a16:creationId xmlns:a16="http://schemas.microsoft.com/office/drawing/2014/main" id="{DD1F20F7-CB41-E3E9-18F2-14A6B5EA75FC}"/>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3CFE00F6-DAA9-1514-91D4-4D97865EEC90}"/>
              </a:ext>
            </a:extLst>
          </p:cNvPr>
          <p:cNvSpPr>
            <a:spLocks noGrp="1"/>
          </p:cNvSpPr>
          <p:nvPr>
            <p:ph type="sldNum" sz="quarter" idx="12"/>
          </p:nvPr>
        </p:nvSpPr>
        <p:spPr/>
        <p:txBody>
          <a:bodyPr/>
          <a:lstStyle/>
          <a:p>
            <a:fld id="{3B929437-AD67-4617-B174-3FBC35688F07}" type="slidenum">
              <a:rPr lang="zh-TW" altLang="en-US" smtClean="0"/>
              <a:t>‹#›</a:t>
            </a:fld>
            <a:endParaRPr lang="zh-TW" altLang="en-US"/>
          </a:p>
        </p:txBody>
      </p:sp>
    </p:spTree>
    <p:extLst>
      <p:ext uri="{BB962C8B-B14F-4D97-AF65-F5344CB8AC3E}">
        <p14:creationId xmlns:p14="http://schemas.microsoft.com/office/powerpoint/2010/main" val="2435404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a:extLst>
              <a:ext uri="{FF2B5EF4-FFF2-40B4-BE49-F238E27FC236}">
                <a16:creationId xmlns:a16="http://schemas.microsoft.com/office/drawing/2014/main" id="{A4F36009-E049-DBF7-4D31-9A6FC5BF5A66}"/>
              </a:ext>
            </a:extLst>
          </p:cNvPr>
          <p:cNvSpPr>
            <a:spLocks noGrp="1"/>
          </p:cNvSpPr>
          <p:nvPr>
            <p:ph type="title" orient="vert"/>
          </p:nvPr>
        </p:nvSpPr>
        <p:spPr>
          <a:xfrm>
            <a:off x="8724900" y="365125"/>
            <a:ext cx="2628900" cy="5811838"/>
          </a:xfrm>
        </p:spPr>
        <p:txBody>
          <a:bodyPr vert="eaVert"/>
          <a:lstStyle/>
          <a:p>
            <a:r>
              <a:rPr lang="zh-TW" altLang="en-US"/>
              <a:t>按一下以編輯母片標題樣式</a:t>
            </a:r>
          </a:p>
        </p:txBody>
      </p:sp>
      <p:sp>
        <p:nvSpPr>
          <p:cNvPr id="3" name="直排文字版面配置區 2">
            <a:extLst>
              <a:ext uri="{FF2B5EF4-FFF2-40B4-BE49-F238E27FC236}">
                <a16:creationId xmlns:a16="http://schemas.microsoft.com/office/drawing/2014/main" id="{B1838A44-A6B5-2BF6-29DB-9F9EB25EA2C4}"/>
              </a:ext>
            </a:extLst>
          </p:cNvPr>
          <p:cNvSpPr>
            <a:spLocks noGrp="1"/>
          </p:cNvSpPr>
          <p:nvPr>
            <p:ph type="body" orient="vert" idx="1"/>
          </p:nvPr>
        </p:nvSpPr>
        <p:spPr>
          <a:xfrm>
            <a:off x="838200" y="365125"/>
            <a:ext cx="7734300" cy="5811838"/>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94324B3F-3597-993D-B693-6F9059415808}"/>
              </a:ext>
            </a:extLst>
          </p:cNvPr>
          <p:cNvSpPr>
            <a:spLocks noGrp="1"/>
          </p:cNvSpPr>
          <p:nvPr>
            <p:ph type="dt" sz="half" idx="10"/>
          </p:nvPr>
        </p:nvSpPr>
        <p:spPr/>
        <p:txBody>
          <a:bodyPr/>
          <a:lstStyle/>
          <a:p>
            <a:fld id="{24952418-721B-4515-B806-4AADDF0703D9}" type="datetime1">
              <a:rPr lang="zh-TW" altLang="en-US" smtClean="0"/>
              <a:t>2023/9/20</a:t>
            </a:fld>
            <a:endParaRPr lang="zh-TW" altLang="en-US"/>
          </a:p>
        </p:txBody>
      </p:sp>
      <p:sp>
        <p:nvSpPr>
          <p:cNvPr id="5" name="頁尾版面配置區 4">
            <a:extLst>
              <a:ext uri="{FF2B5EF4-FFF2-40B4-BE49-F238E27FC236}">
                <a16:creationId xmlns:a16="http://schemas.microsoft.com/office/drawing/2014/main" id="{548D3325-2957-687E-AC38-4FF2A2F7F808}"/>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AEE54355-3A03-3850-72FC-A0276462E93F}"/>
              </a:ext>
            </a:extLst>
          </p:cNvPr>
          <p:cNvSpPr>
            <a:spLocks noGrp="1"/>
          </p:cNvSpPr>
          <p:nvPr>
            <p:ph type="sldNum" sz="quarter" idx="12"/>
          </p:nvPr>
        </p:nvSpPr>
        <p:spPr/>
        <p:txBody>
          <a:bodyPr/>
          <a:lstStyle/>
          <a:p>
            <a:fld id="{3B929437-AD67-4617-B174-3FBC35688F07}" type="slidenum">
              <a:rPr lang="zh-TW" altLang="en-US" smtClean="0"/>
              <a:t>‹#›</a:t>
            </a:fld>
            <a:endParaRPr lang="zh-TW" altLang="en-US"/>
          </a:p>
        </p:txBody>
      </p:sp>
    </p:spTree>
    <p:extLst>
      <p:ext uri="{BB962C8B-B14F-4D97-AF65-F5344CB8AC3E}">
        <p14:creationId xmlns:p14="http://schemas.microsoft.com/office/powerpoint/2010/main" val="4210634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A1BB7DC-04A3-CF67-539D-F54BA10BA521}"/>
              </a:ext>
            </a:extLst>
          </p:cNvPr>
          <p:cNvSpPr>
            <a:spLocks noGrp="1"/>
          </p:cNvSpPr>
          <p:nvPr>
            <p:ph type="title"/>
          </p:nvPr>
        </p:nvSpPr>
        <p:spPr/>
        <p:txBody>
          <a:bodyPr/>
          <a:lstStyle/>
          <a:p>
            <a:r>
              <a:rPr lang="zh-TW" altLang="en-US"/>
              <a:t>按一下以編輯母片標題樣式</a:t>
            </a:r>
          </a:p>
        </p:txBody>
      </p:sp>
      <p:sp>
        <p:nvSpPr>
          <p:cNvPr id="3" name="內容版面配置區 2">
            <a:extLst>
              <a:ext uri="{FF2B5EF4-FFF2-40B4-BE49-F238E27FC236}">
                <a16:creationId xmlns:a16="http://schemas.microsoft.com/office/drawing/2014/main" id="{83740EA9-5360-DF4F-3B07-BB70BC2B9B49}"/>
              </a:ext>
            </a:extLst>
          </p:cNvPr>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1EA4DFEA-E0DC-D6F3-3C6F-922618251E5B}"/>
              </a:ext>
            </a:extLst>
          </p:cNvPr>
          <p:cNvSpPr>
            <a:spLocks noGrp="1"/>
          </p:cNvSpPr>
          <p:nvPr>
            <p:ph type="dt" sz="half" idx="10"/>
          </p:nvPr>
        </p:nvSpPr>
        <p:spPr/>
        <p:txBody>
          <a:bodyPr/>
          <a:lstStyle/>
          <a:p>
            <a:fld id="{7040F4E6-57AC-4DD2-8854-260574200D93}" type="datetime1">
              <a:rPr lang="zh-TW" altLang="en-US" smtClean="0"/>
              <a:t>2023/9/20</a:t>
            </a:fld>
            <a:endParaRPr lang="zh-TW" altLang="en-US"/>
          </a:p>
        </p:txBody>
      </p:sp>
      <p:sp>
        <p:nvSpPr>
          <p:cNvPr id="5" name="頁尾版面配置區 4">
            <a:extLst>
              <a:ext uri="{FF2B5EF4-FFF2-40B4-BE49-F238E27FC236}">
                <a16:creationId xmlns:a16="http://schemas.microsoft.com/office/drawing/2014/main" id="{75A4116D-B3E2-4560-3A67-90C39C4E0534}"/>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428BA730-D18B-5CB7-1399-5891DF3E1D13}"/>
              </a:ext>
            </a:extLst>
          </p:cNvPr>
          <p:cNvSpPr>
            <a:spLocks noGrp="1"/>
          </p:cNvSpPr>
          <p:nvPr>
            <p:ph type="sldNum" sz="quarter" idx="12"/>
          </p:nvPr>
        </p:nvSpPr>
        <p:spPr/>
        <p:txBody>
          <a:bodyPr/>
          <a:lstStyle/>
          <a:p>
            <a:fld id="{3B929437-AD67-4617-B174-3FBC35688F07}" type="slidenum">
              <a:rPr lang="zh-TW" altLang="en-US" smtClean="0"/>
              <a:t>‹#›</a:t>
            </a:fld>
            <a:endParaRPr lang="zh-TW" altLang="en-US"/>
          </a:p>
        </p:txBody>
      </p:sp>
    </p:spTree>
    <p:extLst>
      <p:ext uri="{BB962C8B-B14F-4D97-AF65-F5344CB8AC3E}">
        <p14:creationId xmlns:p14="http://schemas.microsoft.com/office/powerpoint/2010/main" val="3307383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2391D5B-51AC-114A-357B-E4708DFD04C5}"/>
              </a:ext>
            </a:extLst>
          </p:cNvPr>
          <p:cNvSpPr>
            <a:spLocks noGrp="1"/>
          </p:cNvSpPr>
          <p:nvPr>
            <p:ph type="title"/>
          </p:nvPr>
        </p:nvSpPr>
        <p:spPr>
          <a:xfrm>
            <a:off x="831850" y="1709738"/>
            <a:ext cx="10515600" cy="2852737"/>
          </a:xfrm>
        </p:spPr>
        <p:txBody>
          <a:bodyPr anchor="b"/>
          <a:lstStyle>
            <a:lvl1pPr>
              <a:defRPr sz="6000"/>
            </a:lvl1pPr>
          </a:lstStyle>
          <a:p>
            <a:r>
              <a:rPr lang="zh-TW" altLang="en-US"/>
              <a:t>按一下以編輯母片標題樣式</a:t>
            </a:r>
          </a:p>
        </p:txBody>
      </p:sp>
      <p:sp>
        <p:nvSpPr>
          <p:cNvPr id="3" name="文字版面配置區 2">
            <a:extLst>
              <a:ext uri="{FF2B5EF4-FFF2-40B4-BE49-F238E27FC236}">
                <a16:creationId xmlns:a16="http://schemas.microsoft.com/office/drawing/2014/main" id="{217BDB05-047C-3381-1E69-66F5EAD6FF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a:t>按一下以編輯母片文字樣式</a:t>
            </a:r>
          </a:p>
        </p:txBody>
      </p:sp>
      <p:sp>
        <p:nvSpPr>
          <p:cNvPr id="4" name="日期版面配置區 3">
            <a:extLst>
              <a:ext uri="{FF2B5EF4-FFF2-40B4-BE49-F238E27FC236}">
                <a16:creationId xmlns:a16="http://schemas.microsoft.com/office/drawing/2014/main" id="{3C131016-B6CF-D9EA-B320-8C369DEF111F}"/>
              </a:ext>
            </a:extLst>
          </p:cNvPr>
          <p:cNvSpPr>
            <a:spLocks noGrp="1"/>
          </p:cNvSpPr>
          <p:nvPr>
            <p:ph type="dt" sz="half" idx="10"/>
          </p:nvPr>
        </p:nvSpPr>
        <p:spPr/>
        <p:txBody>
          <a:bodyPr/>
          <a:lstStyle/>
          <a:p>
            <a:fld id="{22A3A751-6C82-4EED-9571-B7E28BC935AE}" type="datetime1">
              <a:rPr lang="zh-TW" altLang="en-US" smtClean="0"/>
              <a:t>2023/9/20</a:t>
            </a:fld>
            <a:endParaRPr lang="zh-TW" altLang="en-US"/>
          </a:p>
        </p:txBody>
      </p:sp>
      <p:sp>
        <p:nvSpPr>
          <p:cNvPr id="5" name="頁尾版面配置區 4">
            <a:extLst>
              <a:ext uri="{FF2B5EF4-FFF2-40B4-BE49-F238E27FC236}">
                <a16:creationId xmlns:a16="http://schemas.microsoft.com/office/drawing/2014/main" id="{2C78AA59-81F8-34D0-2738-0B9132EFCFB2}"/>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5F88AE38-B4AE-099C-49EA-821CC1CDAA79}"/>
              </a:ext>
            </a:extLst>
          </p:cNvPr>
          <p:cNvSpPr>
            <a:spLocks noGrp="1"/>
          </p:cNvSpPr>
          <p:nvPr>
            <p:ph type="sldNum" sz="quarter" idx="12"/>
          </p:nvPr>
        </p:nvSpPr>
        <p:spPr/>
        <p:txBody>
          <a:bodyPr/>
          <a:lstStyle/>
          <a:p>
            <a:fld id="{3B929437-AD67-4617-B174-3FBC35688F07}" type="slidenum">
              <a:rPr lang="zh-TW" altLang="en-US" smtClean="0"/>
              <a:t>‹#›</a:t>
            </a:fld>
            <a:endParaRPr lang="zh-TW" altLang="en-US"/>
          </a:p>
        </p:txBody>
      </p:sp>
    </p:spTree>
    <p:extLst>
      <p:ext uri="{BB962C8B-B14F-4D97-AF65-F5344CB8AC3E}">
        <p14:creationId xmlns:p14="http://schemas.microsoft.com/office/powerpoint/2010/main" val="3742197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F4226E4-2E2A-2DC1-4BD8-2287D100D5C6}"/>
              </a:ext>
            </a:extLst>
          </p:cNvPr>
          <p:cNvSpPr>
            <a:spLocks noGrp="1"/>
          </p:cNvSpPr>
          <p:nvPr>
            <p:ph type="title"/>
          </p:nvPr>
        </p:nvSpPr>
        <p:spPr/>
        <p:txBody>
          <a:bodyPr/>
          <a:lstStyle/>
          <a:p>
            <a:r>
              <a:rPr lang="zh-TW" altLang="en-US"/>
              <a:t>按一下以編輯母片標題樣式</a:t>
            </a:r>
          </a:p>
        </p:txBody>
      </p:sp>
      <p:sp>
        <p:nvSpPr>
          <p:cNvPr id="3" name="內容版面配置區 2">
            <a:extLst>
              <a:ext uri="{FF2B5EF4-FFF2-40B4-BE49-F238E27FC236}">
                <a16:creationId xmlns:a16="http://schemas.microsoft.com/office/drawing/2014/main" id="{75DF26E5-87E6-DDB9-9789-26C07D1EFC2B}"/>
              </a:ext>
            </a:extLst>
          </p:cNvPr>
          <p:cNvSpPr>
            <a:spLocks noGrp="1"/>
          </p:cNvSpPr>
          <p:nvPr>
            <p:ph sz="half" idx="1"/>
          </p:nvPr>
        </p:nvSpPr>
        <p:spPr>
          <a:xfrm>
            <a:off x="838200" y="1825625"/>
            <a:ext cx="51816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a:extLst>
              <a:ext uri="{FF2B5EF4-FFF2-40B4-BE49-F238E27FC236}">
                <a16:creationId xmlns:a16="http://schemas.microsoft.com/office/drawing/2014/main" id="{BE0033C2-4F5E-C1FA-9C84-EAA20B19161D}"/>
              </a:ext>
            </a:extLst>
          </p:cNvPr>
          <p:cNvSpPr>
            <a:spLocks noGrp="1"/>
          </p:cNvSpPr>
          <p:nvPr>
            <p:ph sz="half" idx="2"/>
          </p:nvPr>
        </p:nvSpPr>
        <p:spPr>
          <a:xfrm>
            <a:off x="6172200" y="1825625"/>
            <a:ext cx="51816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a:extLst>
              <a:ext uri="{FF2B5EF4-FFF2-40B4-BE49-F238E27FC236}">
                <a16:creationId xmlns:a16="http://schemas.microsoft.com/office/drawing/2014/main" id="{85E00467-62B8-DE5A-C8EA-08C4FA756946}"/>
              </a:ext>
            </a:extLst>
          </p:cNvPr>
          <p:cNvSpPr>
            <a:spLocks noGrp="1"/>
          </p:cNvSpPr>
          <p:nvPr>
            <p:ph type="dt" sz="half" idx="10"/>
          </p:nvPr>
        </p:nvSpPr>
        <p:spPr/>
        <p:txBody>
          <a:bodyPr/>
          <a:lstStyle/>
          <a:p>
            <a:fld id="{27941323-D18A-4D70-BC67-F268EC951942}" type="datetime1">
              <a:rPr lang="zh-TW" altLang="en-US" smtClean="0"/>
              <a:t>2023/9/20</a:t>
            </a:fld>
            <a:endParaRPr lang="zh-TW" altLang="en-US"/>
          </a:p>
        </p:txBody>
      </p:sp>
      <p:sp>
        <p:nvSpPr>
          <p:cNvPr id="6" name="頁尾版面配置區 5">
            <a:extLst>
              <a:ext uri="{FF2B5EF4-FFF2-40B4-BE49-F238E27FC236}">
                <a16:creationId xmlns:a16="http://schemas.microsoft.com/office/drawing/2014/main" id="{5594E356-5C11-CFF0-6E16-B8BCBB372948}"/>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a16="http://schemas.microsoft.com/office/drawing/2014/main" id="{2AA03C44-AE5B-5247-AC13-8E8BBBFF86A9}"/>
              </a:ext>
            </a:extLst>
          </p:cNvPr>
          <p:cNvSpPr>
            <a:spLocks noGrp="1"/>
          </p:cNvSpPr>
          <p:nvPr>
            <p:ph type="sldNum" sz="quarter" idx="12"/>
          </p:nvPr>
        </p:nvSpPr>
        <p:spPr/>
        <p:txBody>
          <a:bodyPr/>
          <a:lstStyle/>
          <a:p>
            <a:fld id="{3B929437-AD67-4617-B174-3FBC35688F07}" type="slidenum">
              <a:rPr lang="zh-TW" altLang="en-US" smtClean="0"/>
              <a:t>‹#›</a:t>
            </a:fld>
            <a:endParaRPr lang="zh-TW" altLang="en-US"/>
          </a:p>
        </p:txBody>
      </p:sp>
    </p:spTree>
    <p:extLst>
      <p:ext uri="{BB962C8B-B14F-4D97-AF65-F5344CB8AC3E}">
        <p14:creationId xmlns:p14="http://schemas.microsoft.com/office/powerpoint/2010/main" val="1052373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2C53F9A-DCF6-5B5C-2D6C-97E364B104CF}"/>
              </a:ext>
            </a:extLst>
          </p:cNvPr>
          <p:cNvSpPr>
            <a:spLocks noGrp="1"/>
          </p:cNvSpPr>
          <p:nvPr>
            <p:ph type="title"/>
          </p:nvPr>
        </p:nvSpPr>
        <p:spPr>
          <a:xfrm>
            <a:off x="839788" y="365125"/>
            <a:ext cx="10515600" cy="1325563"/>
          </a:xfrm>
        </p:spPr>
        <p:txBody>
          <a:bodyPr/>
          <a:lstStyle/>
          <a:p>
            <a:r>
              <a:rPr lang="zh-TW" altLang="en-US"/>
              <a:t>按一下以編輯母片標題樣式</a:t>
            </a:r>
          </a:p>
        </p:txBody>
      </p:sp>
      <p:sp>
        <p:nvSpPr>
          <p:cNvPr id="3" name="文字版面配置區 2">
            <a:extLst>
              <a:ext uri="{FF2B5EF4-FFF2-40B4-BE49-F238E27FC236}">
                <a16:creationId xmlns:a16="http://schemas.microsoft.com/office/drawing/2014/main" id="{9A861CF4-DD5F-6C95-9FBE-4A387B78EF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a:extLst>
              <a:ext uri="{FF2B5EF4-FFF2-40B4-BE49-F238E27FC236}">
                <a16:creationId xmlns:a16="http://schemas.microsoft.com/office/drawing/2014/main" id="{2D26CA16-A9FD-63A4-C753-39C47D9C20EC}"/>
              </a:ext>
            </a:extLst>
          </p:cNvPr>
          <p:cNvSpPr>
            <a:spLocks noGrp="1"/>
          </p:cNvSpPr>
          <p:nvPr>
            <p:ph sz="half" idx="2"/>
          </p:nvPr>
        </p:nvSpPr>
        <p:spPr>
          <a:xfrm>
            <a:off x="839788" y="2505075"/>
            <a:ext cx="5157787"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a:extLst>
              <a:ext uri="{FF2B5EF4-FFF2-40B4-BE49-F238E27FC236}">
                <a16:creationId xmlns:a16="http://schemas.microsoft.com/office/drawing/2014/main" id="{D31D04CE-6BBE-73EA-7285-E66FA36939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a:extLst>
              <a:ext uri="{FF2B5EF4-FFF2-40B4-BE49-F238E27FC236}">
                <a16:creationId xmlns:a16="http://schemas.microsoft.com/office/drawing/2014/main" id="{62CC9FB1-F6C0-EA43-1882-4F5422BFB056}"/>
              </a:ext>
            </a:extLst>
          </p:cNvPr>
          <p:cNvSpPr>
            <a:spLocks noGrp="1"/>
          </p:cNvSpPr>
          <p:nvPr>
            <p:ph sz="quarter" idx="4"/>
          </p:nvPr>
        </p:nvSpPr>
        <p:spPr>
          <a:xfrm>
            <a:off x="6172200" y="2505075"/>
            <a:ext cx="5183188"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a:extLst>
              <a:ext uri="{FF2B5EF4-FFF2-40B4-BE49-F238E27FC236}">
                <a16:creationId xmlns:a16="http://schemas.microsoft.com/office/drawing/2014/main" id="{8C9ECAD0-0B23-1A21-FACA-C1245F1B77AC}"/>
              </a:ext>
            </a:extLst>
          </p:cNvPr>
          <p:cNvSpPr>
            <a:spLocks noGrp="1"/>
          </p:cNvSpPr>
          <p:nvPr>
            <p:ph type="dt" sz="half" idx="10"/>
          </p:nvPr>
        </p:nvSpPr>
        <p:spPr/>
        <p:txBody>
          <a:bodyPr/>
          <a:lstStyle/>
          <a:p>
            <a:fld id="{EA0FCC55-DAC8-4E56-8D4F-990AB61E482E}" type="datetime1">
              <a:rPr lang="zh-TW" altLang="en-US" smtClean="0"/>
              <a:t>2023/9/20</a:t>
            </a:fld>
            <a:endParaRPr lang="zh-TW" altLang="en-US"/>
          </a:p>
        </p:txBody>
      </p:sp>
      <p:sp>
        <p:nvSpPr>
          <p:cNvPr id="8" name="頁尾版面配置區 7">
            <a:extLst>
              <a:ext uri="{FF2B5EF4-FFF2-40B4-BE49-F238E27FC236}">
                <a16:creationId xmlns:a16="http://schemas.microsoft.com/office/drawing/2014/main" id="{7EF61D56-2A1A-2E71-428D-714E127A5368}"/>
              </a:ext>
            </a:extLst>
          </p:cNvPr>
          <p:cNvSpPr>
            <a:spLocks noGrp="1"/>
          </p:cNvSpPr>
          <p:nvPr>
            <p:ph type="ftr" sz="quarter" idx="11"/>
          </p:nvPr>
        </p:nvSpPr>
        <p:spPr/>
        <p:txBody>
          <a:bodyPr/>
          <a:lstStyle/>
          <a:p>
            <a:endParaRPr lang="zh-TW" altLang="en-US"/>
          </a:p>
        </p:txBody>
      </p:sp>
      <p:sp>
        <p:nvSpPr>
          <p:cNvPr id="9" name="投影片編號版面配置區 8">
            <a:extLst>
              <a:ext uri="{FF2B5EF4-FFF2-40B4-BE49-F238E27FC236}">
                <a16:creationId xmlns:a16="http://schemas.microsoft.com/office/drawing/2014/main" id="{07EF7973-F35A-1089-988C-A20D4D6C66BA}"/>
              </a:ext>
            </a:extLst>
          </p:cNvPr>
          <p:cNvSpPr>
            <a:spLocks noGrp="1"/>
          </p:cNvSpPr>
          <p:nvPr>
            <p:ph type="sldNum" sz="quarter" idx="12"/>
          </p:nvPr>
        </p:nvSpPr>
        <p:spPr/>
        <p:txBody>
          <a:bodyPr/>
          <a:lstStyle/>
          <a:p>
            <a:fld id="{3B929437-AD67-4617-B174-3FBC35688F07}" type="slidenum">
              <a:rPr lang="zh-TW" altLang="en-US" smtClean="0"/>
              <a:t>‹#›</a:t>
            </a:fld>
            <a:endParaRPr lang="zh-TW" altLang="en-US"/>
          </a:p>
        </p:txBody>
      </p:sp>
    </p:spTree>
    <p:extLst>
      <p:ext uri="{BB962C8B-B14F-4D97-AF65-F5344CB8AC3E}">
        <p14:creationId xmlns:p14="http://schemas.microsoft.com/office/powerpoint/2010/main" val="2466656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1FD36A7-DD7C-CA7B-640D-90EA80ED2DD0}"/>
              </a:ext>
            </a:extLst>
          </p:cNvPr>
          <p:cNvSpPr>
            <a:spLocks noGrp="1"/>
          </p:cNvSpPr>
          <p:nvPr>
            <p:ph type="title"/>
          </p:nvPr>
        </p:nvSpPr>
        <p:spPr/>
        <p:txBody>
          <a:bodyPr/>
          <a:lstStyle/>
          <a:p>
            <a:r>
              <a:rPr lang="zh-TW" altLang="en-US"/>
              <a:t>按一下以編輯母片標題樣式</a:t>
            </a:r>
          </a:p>
        </p:txBody>
      </p:sp>
      <p:sp>
        <p:nvSpPr>
          <p:cNvPr id="3" name="日期版面配置區 2">
            <a:extLst>
              <a:ext uri="{FF2B5EF4-FFF2-40B4-BE49-F238E27FC236}">
                <a16:creationId xmlns:a16="http://schemas.microsoft.com/office/drawing/2014/main" id="{A9C76284-D83B-7B80-45C5-917672A52A7D}"/>
              </a:ext>
            </a:extLst>
          </p:cNvPr>
          <p:cNvSpPr>
            <a:spLocks noGrp="1"/>
          </p:cNvSpPr>
          <p:nvPr>
            <p:ph type="dt" sz="half" idx="10"/>
          </p:nvPr>
        </p:nvSpPr>
        <p:spPr/>
        <p:txBody>
          <a:bodyPr/>
          <a:lstStyle/>
          <a:p>
            <a:fld id="{D55FF641-512E-422B-9446-EDAF6D9FB4AD}" type="datetime1">
              <a:rPr lang="zh-TW" altLang="en-US" smtClean="0"/>
              <a:t>2023/9/20</a:t>
            </a:fld>
            <a:endParaRPr lang="zh-TW" altLang="en-US"/>
          </a:p>
        </p:txBody>
      </p:sp>
      <p:sp>
        <p:nvSpPr>
          <p:cNvPr id="4" name="頁尾版面配置區 3">
            <a:extLst>
              <a:ext uri="{FF2B5EF4-FFF2-40B4-BE49-F238E27FC236}">
                <a16:creationId xmlns:a16="http://schemas.microsoft.com/office/drawing/2014/main" id="{FB2228D0-C8A1-A314-D78D-02312545C30D}"/>
              </a:ext>
            </a:extLst>
          </p:cNvPr>
          <p:cNvSpPr>
            <a:spLocks noGrp="1"/>
          </p:cNvSpPr>
          <p:nvPr>
            <p:ph type="ftr" sz="quarter" idx="11"/>
          </p:nvPr>
        </p:nvSpPr>
        <p:spPr/>
        <p:txBody>
          <a:bodyPr/>
          <a:lstStyle/>
          <a:p>
            <a:endParaRPr lang="zh-TW" altLang="en-US"/>
          </a:p>
        </p:txBody>
      </p:sp>
      <p:sp>
        <p:nvSpPr>
          <p:cNvPr id="5" name="投影片編號版面配置區 4">
            <a:extLst>
              <a:ext uri="{FF2B5EF4-FFF2-40B4-BE49-F238E27FC236}">
                <a16:creationId xmlns:a16="http://schemas.microsoft.com/office/drawing/2014/main" id="{77B12AAE-1D8A-3FD6-D89C-B422539371FF}"/>
              </a:ext>
            </a:extLst>
          </p:cNvPr>
          <p:cNvSpPr>
            <a:spLocks noGrp="1"/>
          </p:cNvSpPr>
          <p:nvPr>
            <p:ph type="sldNum" sz="quarter" idx="12"/>
          </p:nvPr>
        </p:nvSpPr>
        <p:spPr/>
        <p:txBody>
          <a:bodyPr/>
          <a:lstStyle/>
          <a:p>
            <a:fld id="{3B929437-AD67-4617-B174-3FBC35688F07}" type="slidenum">
              <a:rPr lang="zh-TW" altLang="en-US" smtClean="0"/>
              <a:t>‹#›</a:t>
            </a:fld>
            <a:endParaRPr lang="zh-TW" altLang="en-US"/>
          </a:p>
        </p:txBody>
      </p:sp>
    </p:spTree>
    <p:extLst>
      <p:ext uri="{BB962C8B-B14F-4D97-AF65-F5344CB8AC3E}">
        <p14:creationId xmlns:p14="http://schemas.microsoft.com/office/powerpoint/2010/main" val="2279130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a:extLst>
              <a:ext uri="{FF2B5EF4-FFF2-40B4-BE49-F238E27FC236}">
                <a16:creationId xmlns:a16="http://schemas.microsoft.com/office/drawing/2014/main" id="{A18B21A5-BC8F-27E3-9E64-28DBD62697BC}"/>
              </a:ext>
            </a:extLst>
          </p:cNvPr>
          <p:cNvSpPr>
            <a:spLocks noGrp="1"/>
          </p:cNvSpPr>
          <p:nvPr>
            <p:ph type="dt" sz="half" idx="10"/>
          </p:nvPr>
        </p:nvSpPr>
        <p:spPr/>
        <p:txBody>
          <a:bodyPr/>
          <a:lstStyle/>
          <a:p>
            <a:fld id="{E45B0C32-4030-40C4-AA34-917374BB7CFF}" type="datetime1">
              <a:rPr lang="zh-TW" altLang="en-US" smtClean="0"/>
              <a:t>2023/9/20</a:t>
            </a:fld>
            <a:endParaRPr lang="zh-TW" altLang="en-US"/>
          </a:p>
        </p:txBody>
      </p:sp>
      <p:sp>
        <p:nvSpPr>
          <p:cNvPr id="3" name="頁尾版面配置區 2">
            <a:extLst>
              <a:ext uri="{FF2B5EF4-FFF2-40B4-BE49-F238E27FC236}">
                <a16:creationId xmlns:a16="http://schemas.microsoft.com/office/drawing/2014/main" id="{04349D2B-F200-BF77-B502-0BDEB7E197FE}"/>
              </a:ext>
            </a:extLst>
          </p:cNvPr>
          <p:cNvSpPr>
            <a:spLocks noGrp="1"/>
          </p:cNvSpPr>
          <p:nvPr>
            <p:ph type="ftr" sz="quarter" idx="11"/>
          </p:nvPr>
        </p:nvSpPr>
        <p:spPr/>
        <p:txBody>
          <a:bodyPr/>
          <a:lstStyle/>
          <a:p>
            <a:endParaRPr lang="zh-TW" altLang="en-US"/>
          </a:p>
        </p:txBody>
      </p:sp>
      <p:sp>
        <p:nvSpPr>
          <p:cNvPr id="4" name="投影片編號版面配置區 3">
            <a:extLst>
              <a:ext uri="{FF2B5EF4-FFF2-40B4-BE49-F238E27FC236}">
                <a16:creationId xmlns:a16="http://schemas.microsoft.com/office/drawing/2014/main" id="{D5479D90-18CA-9AE3-6928-F7B3D41B77FF}"/>
              </a:ext>
            </a:extLst>
          </p:cNvPr>
          <p:cNvSpPr>
            <a:spLocks noGrp="1"/>
          </p:cNvSpPr>
          <p:nvPr>
            <p:ph type="sldNum" sz="quarter" idx="12"/>
          </p:nvPr>
        </p:nvSpPr>
        <p:spPr/>
        <p:txBody>
          <a:bodyPr/>
          <a:lstStyle/>
          <a:p>
            <a:fld id="{3B929437-AD67-4617-B174-3FBC35688F07}" type="slidenum">
              <a:rPr lang="zh-TW" altLang="en-US" smtClean="0"/>
              <a:t>‹#›</a:t>
            </a:fld>
            <a:endParaRPr lang="zh-TW" altLang="en-US"/>
          </a:p>
        </p:txBody>
      </p:sp>
    </p:spTree>
    <p:extLst>
      <p:ext uri="{BB962C8B-B14F-4D97-AF65-F5344CB8AC3E}">
        <p14:creationId xmlns:p14="http://schemas.microsoft.com/office/powerpoint/2010/main" val="773369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輔助字幕的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86873FD-D387-E445-D48B-7E01E578B037}"/>
              </a:ext>
            </a:extLst>
          </p:cNvPr>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p>
        </p:txBody>
      </p:sp>
      <p:sp>
        <p:nvSpPr>
          <p:cNvPr id="3" name="內容版面配置區 2">
            <a:extLst>
              <a:ext uri="{FF2B5EF4-FFF2-40B4-BE49-F238E27FC236}">
                <a16:creationId xmlns:a16="http://schemas.microsoft.com/office/drawing/2014/main" id="{794FD3DD-E837-8219-0F23-3F0C0A6FE9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a:extLst>
              <a:ext uri="{FF2B5EF4-FFF2-40B4-BE49-F238E27FC236}">
                <a16:creationId xmlns:a16="http://schemas.microsoft.com/office/drawing/2014/main" id="{AF39402F-F0D7-B402-CA72-9D51999B8C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a:extLst>
              <a:ext uri="{FF2B5EF4-FFF2-40B4-BE49-F238E27FC236}">
                <a16:creationId xmlns:a16="http://schemas.microsoft.com/office/drawing/2014/main" id="{337E9544-AA70-7D4F-834F-96067B67A704}"/>
              </a:ext>
            </a:extLst>
          </p:cNvPr>
          <p:cNvSpPr>
            <a:spLocks noGrp="1"/>
          </p:cNvSpPr>
          <p:nvPr>
            <p:ph type="dt" sz="half" idx="10"/>
          </p:nvPr>
        </p:nvSpPr>
        <p:spPr/>
        <p:txBody>
          <a:bodyPr/>
          <a:lstStyle/>
          <a:p>
            <a:fld id="{2D95FB93-EFFC-4DDC-843B-ACD1CD9D522B}" type="datetime1">
              <a:rPr lang="zh-TW" altLang="en-US" smtClean="0"/>
              <a:t>2023/9/20</a:t>
            </a:fld>
            <a:endParaRPr lang="zh-TW" altLang="en-US"/>
          </a:p>
        </p:txBody>
      </p:sp>
      <p:sp>
        <p:nvSpPr>
          <p:cNvPr id="6" name="頁尾版面配置區 5">
            <a:extLst>
              <a:ext uri="{FF2B5EF4-FFF2-40B4-BE49-F238E27FC236}">
                <a16:creationId xmlns:a16="http://schemas.microsoft.com/office/drawing/2014/main" id="{8AE3F3EE-F9FC-4B0D-A40B-A97EE3E2B64B}"/>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a16="http://schemas.microsoft.com/office/drawing/2014/main" id="{5157CCF6-DA59-8BCF-7EEC-0636ED2276A8}"/>
              </a:ext>
            </a:extLst>
          </p:cNvPr>
          <p:cNvSpPr>
            <a:spLocks noGrp="1"/>
          </p:cNvSpPr>
          <p:nvPr>
            <p:ph type="sldNum" sz="quarter" idx="12"/>
          </p:nvPr>
        </p:nvSpPr>
        <p:spPr/>
        <p:txBody>
          <a:bodyPr/>
          <a:lstStyle/>
          <a:p>
            <a:fld id="{3B929437-AD67-4617-B174-3FBC35688F07}" type="slidenum">
              <a:rPr lang="zh-TW" altLang="en-US" smtClean="0"/>
              <a:t>‹#›</a:t>
            </a:fld>
            <a:endParaRPr lang="zh-TW" altLang="en-US"/>
          </a:p>
        </p:txBody>
      </p:sp>
    </p:spTree>
    <p:extLst>
      <p:ext uri="{BB962C8B-B14F-4D97-AF65-F5344CB8AC3E}">
        <p14:creationId xmlns:p14="http://schemas.microsoft.com/office/powerpoint/2010/main" val="2319289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輔助字幕的圖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2540925-455E-B7EF-059E-1878CE682A2E}"/>
              </a:ext>
            </a:extLst>
          </p:cNvPr>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p>
        </p:txBody>
      </p:sp>
      <p:sp>
        <p:nvSpPr>
          <p:cNvPr id="3" name="圖片版面配置區 2">
            <a:extLst>
              <a:ext uri="{FF2B5EF4-FFF2-40B4-BE49-F238E27FC236}">
                <a16:creationId xmlns:a16="http://schemas.microsoft.com/office/drawing/2014/main" id="{97C83FCC-FBE7-427C-8D17-A35D81D0CD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a:extLst>
              <a:ext uri="{FF2B5EF4-FFF2-40B4-BE49-F238E27FC236}">
                <a16:creationId xmlns:a16="http://schemas.microsoft.com/office/drawing/2014/main" id="{ED78B266-ADD5-3E64-3041-63C0FEA769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a:extLst>
              <a:ext uri="{FF2B5EF4-FFF2-40B4-BE49-F238E27FC236}">
                <a16:creationId xmlns:a16="http://schemas.microsoft.com/office/drawing/2014/main" id="{3355BB7C-531A-79CC-A89B-528598267B73}"/>
              </a:ext>
            </a:extLst>
          </p:cNvPr>
          <p:cNvSpPr>
            <a:spLocks noGrp="1"/>
          </p:cNvSpPr>
          <p:nvPr>
            <p:ph type="dt" sz="half" idx="10"/>
          </p:nvPr>
        </p:nvSpPr>
        <p:spPr/>
        <p:txBody>
          <a:bodyPr/>
          <a:lstStyle/>
          <a:p>
            <a:fld id="{BB5C92FC-E505-4FA9-B954-A6F4807B9D96}" type="datetime1">
              <a:rPr lang="zh-TW" altLang="en-US" smtClean="0"/>
              <a:t>2023/9/20</a:t>
            </a:fld>
            <a:endParaRPr lang="zh-TW" altLang="en-US"/>
          </a:p>
        </p:txBody>
      </p:sp>
      <p:sp>
        <p:nvSpPr>
          <p:cNvPr id="6" name="頁尾版面配置區 5">
            <a:extLst>
              <a:ext uri="{FF2B5EF4-FFF2-40B4-BE49-F238E27FC236}">
                <a16:creationId xmlns:a16="http://schemas.microsoft.com/office/drawing/2014/main" id="{EE65BF1D-57A1-AEF8-07A9-050CC1DC7C23}"/>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a16="http://schemas.microsoft.com/office/drawing/2014/main" id="{5BC2FF5E-5CBC-1826-051E-D37804F1D29D}"/>
              </a:ext>
            </a:extLst>
          </p:cNvPr>
          <p:cNvSpPr>
            <a:spLocks noGrp="1"/>
          </p:cNvSpPr>
          <p:nvPr>
            <p:ph type="sldNum" sz="quarter" idx="12"/>
          </p:nvPr>
        </p:nvSpPr>
        <p:spPr/>
        <p:txBody>
          <a:bodyPr/>
          <a:lstStyle/>
          <a:p>
            <a:fld id="{3B929437-AD67-4617-B174-3FBC35688F07}" type="slidenum">
              <a:rPr lang="zh-TW" altLang="en-US" smtClean="0"/>
              <a:t>‹#›</a:t>
            </a:fld>
            <a:endParaRPr lang="zh-TW" altLang="en-US"/>
          </a:p>
        </p:txBody>
      </p:sp>
    </p:spTree>
    <p:extLst>
      <p:ext uri="{BB962C8B-B14F-4D97-AF65-F5344CB8AC3E}">
        <p14:creationId xmlns:p14="http://schemas.microsoft.com/office/powerpoint/2010/main" val="1305991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a:extLst>
              <a:ext uri="{FF2B5EF4-FFF2-40B4-BE49-F238E27FC236}">
                <a16:creationId xmlns:a16="http://schemas.microsoft.com/office/drawing/2014/main" id="{FEBD1BDD-4D9C-05D2-A773-F59371FDE6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a:extLst>
              <a:ext uri="{FF2B5EF4-FFF2-40B4-BE49-F238E27FC236}">
                <a16:creationId xmlns:a16="http://schemas.microsoft.com/office/drawing/2014/main" id="{62CB3802-5F6A-1F5D-B0F4-E97E23174D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060333D7-9587-24C2-A809-6C39B45DE0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A477E7-4218-4CA0-A8BA-239784814ACC}" type="datetime1">
              <a:rPr lang="zh-TW" altLang="en-US" smtClean="0"/>
              <a:t>2023/9/20</a:t>
            </a:fld>
            <a:endParaRPr lang="zh-TW" altLang="en-US"/>
          </a:p>
        </p:txBody>
      </p:sp>
      <p:sp>
        <p:nvSpPr>
          <p:cNvPr id="5" name="頁尾版面配置區 4">
            <a:extLst>
              <a:ext uri="{FF2B5EF4-FFF2-40B4-BE49-F238E27FC236}">
                <a16:creationId xmlns:a16="http://schemas.microsoft.com/office/drawing/2014/main" id="{4EA0B6F4-5E9D-3CF0-421E-84EA7FE0FD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a:extLst>
              <a:ext uri="{FF2B5EF4-FFF2-40B4-BE49-F238E27FC236}">
                <a16:creationId xmlns:a16="http://schemas.microsoft.com/office/drawing/2014/main" id="{CDCED058-9ABB-2D98-5BC0-B7469CED22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929437-AD67-4617-B174-3FBC35688F07}" type="slidenum">
              <a:rPr lang="zh-TW" altLang="en-US" smtClean="0"/>
              <a:t>‹#›</a:t>
            </a:fld>
            <a:endParaRPr lang="zh-TW" altLang="en-US"/>
          </a:p>
        </p:txBody>
      </p:sp>
    </p:spTree>
    <p:extLst>
      <p:ext uri="{BB962C8B-B14F-4D97-AF65-F5344CB8AC3E}">
        <p14:creationId xmlns:p14="http://schemas.microsoft.com/office/powerpoint/2010/main" val="2237722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6F41D89-CD8D-420C-7274-D385FAF90617}"/>
              </a:ext>
            </a:extLst>
          </p:cNvPr>
          <p:cNvSpPr>
            <a:spLocks noGrp="1"/>
          </p:cNvSpPr>
          <p:nvPr>
            <p:ph type="ctrTitle"/>
          </p:nvPr>
        </p:nvSpPr>
        <p:spPr>
          <a:xfrm>
            <a:off x="1117134" y="1904300"/>
            <a:ext cx="9957732" cy="1412715"/>
          </a:xfrm>
        </p:spPr>
        <p:txBody>
          <a:bodyPr>
            <a:noAutofit/>
          </a:bodyPr>
          <a:lstStyle/>
          <a:p>
            <a:r>
              <a:rPr lang="en-US" altLang="zh-TW" sz="4400" dirty="0">
                <a:latin typeface="Times New Roman" panose="02020603050405020304" pitchFamily="18" charset="0"/>
                <a:cs typeface="Times New Roman" panose="02020603050405020304" pitchFamily="18" charset="0"/>
              </a:rPr>
              <a:t>Language Models as Black-Box Optimizers for</a:t>
            </a:r>
            <a:r>
              <a:rPr lang="zh-TW" altLang="en-US" sz="4400" dirty="0">
                <a:latin typeface="Times New Roman" panose="02020603050405020304" pitchFamily="18" charset="0"/>
                <a:cs typeface="Times New Roman" panose="02020603050405020304" pitchFamily="18" charset="0"/>
              </a:rPr>
              <a:t> </a:t>
            </a:r>
            <a:r>
              <a:rPr lang="en-US" altLang="zh-TW" sz="4400" dirty="0">
                <a:latin typeface="Times New Roman" panose="02020603050405020304" pitchFamily="18" charset="0"/>
                <a:cs typeface="Times New Roman" panose="02020603050405020304" pitchFamily="18" charset="0"/>
              </a:rPr>
              <a:t>Vision-Language Models</a:t>
            </a:r>
            <a:endParaRPr lang="zh-TW" altLang="en-US" sz="4400" dirty="0">
              <a:latin typeface="Times New Roman" panose="02020603050405020304" pitchFamily="18" charset="0"/>
              <a:cs typeface="Times New Roman" panose="02020603050405020304" pitchFamily="18" charset="0"/>
            </a:endParaRPr>
          </a:p>
        </p:txBody>
      </p:sp>
      <p:sp>
        <p:nvSpPr>
          <p:cNvPr id="3" name="副標題 2">
            <a:extLst>
              <a:ext uri="{FF2B5EF4-FFF2-40B4-BE49-F238E27FC236}">
                <a16:creationId xmlns:a16="http://schemas.microsoft.com/office/drawing/2014/main" id="{BDBDD402-1BE7-AF94-C513-D0AED0E3776B}"/>
              </a:ext>
            </a:extLst>
          </p:cNvPr>
          <p:cNvSpPr>
            <a:spLocks noGrp="1"/>
          </p:cNvSpPr>
          <p:nvPr>
            <p:ph type="subTitle" idx="1"/>
          </p:nvPr>
        </p:nvSpPr>
        <p:spPr>
          <a:xfrm>
            <a:off x="1524000" y="3828541"/>
            <a:ext cx="9144000" cy="1655762"/>
          </a:xfrm>
        </p:spPr>
        <p:txBody>
          <a:bodyPr/>
          <a:lstStyle/>
          <a:p>
            <a:r>
              <a:rPr lang="en-US" altLang="zh-TW" dirty="0"/>
              <a:t>Samuel Yu*, Shihong Liu*, </a:t>
            </a:r>
            <a:r>
              <a:rPr lang="en-US" altLang="zh-TW" dirty="0" err="1"/>
              <a:t>Zhiqiu</a:t>
            </a:r>
            <a:r>
              <a:rPr lang="en-US" altLang="zh-TW" dirty="0"/>
              <a:t> Lin*, Deepak Pathak, Deva Ramanan</a:t>
            </a:r>
          </a:p>
          <a:p>
            <a:r>
              <a:rPr lang="en-US" altLang="zh-TW" dirty="0"/>
              <a:t>CMU</a:t>
            </a:r>
            <a:endParaRPr lang="zh-TW" altLang="en-US" dirty="0"/>
          </a:p>
        </p:txBody>
      </p:sp>
      <p:sp>
        <p:nvSpPr>
          <p:cNvPr id="4" name="文字方塊 3">
            <a:extLst>
              <a:ext uri="{FF2B5EF4-FFF2-40B4-BE49-F238E27FC236}">
                <a16:creationId xmlns:a16="http://schemas.microsoft.com/office/drawing/2014/main" id="{F072326B-4301-B095-7C30-08227CDB73C8}"/>
              </a:ext>
            </a:extLst>
          </p:cNvPr>
          <p:cNvSpPr txBox="1"/>
          <p:nvPr/>
        </p:nvSpPr>
        <p:spPr>
          <a:xfrm>
            <a:off x="8766495" y="5484302"/>
            <a:ext cx="3615655" cy="707886"/>
          </a:xfrm>
          <a:prstGeom prst="rect">
            <a:avLst/>
          </a:prstGeom>
          <a:noFill/>
        </p:spPr>
        <p:txBody>
          <a:bodyPr wrap="square" rtlCol="0">
            <a:spAutoFit/>
          </a:bodyPr>
          <a:lstStyle/>
          <a:p>
            <a:r>
              <a:rPr lang="en-US" altLang="zh-TW" sz="2000" dirty="0"/>
              <a:t>Presenter: </a:t>
            </a:r>
            <a:r>
              <a:rPr lang="en-US" altLang="zh-TW" sz="2000" dirty="0" err="1"/>
              <a:t>Hsuan</a:t>
            </a:r>
            <a:r>
              <a:rPr lang="en-US" altLang="zh-TW" sz="2000" dirty="0"/>
              <a:t>-Yu Fan</a:t>
            </a:r>
          </a:p>
          <a:p>
            <a:r>
              <a:rPr lang="en-US" altLang="zh-TW" sz="2000" dirty="0"/>
              <a:t>Date: 2023/9/27</a:t>
            </a:r>
            <a:endParaRPr lang="zh-TW" altLang="en-US" sz="2000" dirty="0"/>
          </a:p>
        </p:txBody>
      </p:sp>
    </p:spTree>
    <p:extLst>
      <p:ext uri="{BB962C8B-B14F-4D97-AF65-F5344CB8AC3E}">
        <p14:creationId xmlns:p14="http://schemas.microsoft.com/office/powerpoint/2010/main" val="3419850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A2DB855-B578-EEB3-D566-B006C2E4FB71}"/>
              </a:ext>
            </a:extLst>
          </p:cNvPr>
          <p:cNvSpPr>
            <a:spLocks noGrp="1"/>
          </p:cNvSpPr>
          <p:nvPr>
            <p:ph type="title"/>
          </p:nvPr>
        </p:nvSpPr>
        <p:spPr>
          <a:xfrm>
            <a:off x="838199" y="365125"/>
            <a:ext cx="10714703" cy="1325563"/>
          </a:xfrm>
        </p:spPr>
        <p:txBody>
          <a:bodyPr>
            <a:normAutofit/>
          </a:bodyPr>
          <a:lstStyle/>
          <a:p>
            <a:r>
              <a:rPr lang="en-US" altLang="zh-TW" sz="4000" dirty="0">
                <a:latin typeface="Times New Roman" panose="02020603050405020304" pitchFamily="18" charset="0"/>
                <a:cs typeface="Times New Roman" panose="02020603050405020304" pitchFamily="18" charset="0"/>
              </a:rPr>
              <a:t>Method</a:t>
            </a:r>
            <a:endParaRPr lang="zh-TW" altLang="en-US" sz="4000" dirty="0"/>
          </a:p>
        </p:txBody>
      </p:sp>
      <p:sp>
        <p:nvSpPr>
          <p:cNvPr id="3" name="內容版面配置區 2">
            <a:extLst>
              <a:ext uri="{FF2B5EF4-FFF2-40B4-BE49-F238E27FC236}">
                <a16:creationId xmlns:a16="http://schemas.microsoft.com/office/drawing/2014/main" id="{6CFDEDD6-18DD-C2C9-D1F0-32DB95A3CAF5}"/>
              </a:ext>
            </a:extLst>
          </p:cNvPr>
          <p:cNvSpPr>
            <a:spLocks noGrp="1"/>
          </p:cNvSpPr>
          <p:nvPr>
            <p:ph idx="1"/>
          </p:nvPr>
        </p:nvSpPr>
        <p:spPr/>
        <p:txBody>
          <a:bodyPr/>
          <a:lstStyle/>
          <a:p>
            <a:pPr marL="0" indent="0">
              <a:buNone/>
            </a:pPr>
            <a:r>
              <a:rPr lang="en-US" altLang="zh-TW" dirty="0">
                <a:latin typeface="Times New Roman" panose="02020603050405020304" pitchFamily="18" charset="0"/>
                <a:cs typeface="Times New Roman" panose="02020603050405020304" pitchFamily="18" charset="0"/>
              </a:rPr>
              <a:t>Leveraging LLMs as prompt engineers (prior art)</a:t>
            </a:r>
            <a:endParaRPr lang="zh-TW" altLang="en-US" dirty="0">
              <a:latin typeface="Times New Roman" panose="02020603050405020304" pitchFamily="18" charset="0"/>
              <a:cs typeface="Times New Roman" panose="02020603050405020304" pitchFamily="18" charset="0"/>
            </a:endParaRPr>
          </a:p>
        </p:txBody>
      </p:sp>
      <p:pic>
        <p:nvPicPr>
          <p:cNvPr id="5" name="圖片 4">
            <a:extLst>
              <a:ext uri="{FF2B5EF4-FFF2-40B4-BE49-F238E27FC236}">
                <a16:creationId xmlns:a16="http://schemas.microsoft.com/office/drawing/2014/main" id="{7437A2CB-9C4D-7187-0B69-5F76BBB84A67}"/>
              </a:ext>
            </a:extLst>
          </p:cNvPr>
          <p:cNvPicPr>
            <a:picLocks noChangeAspect="1"/>
          </p:cNvPicPr>
          <p:nvPr/>
        </p:nvPicPr>
        <p:blipFill>
          <a:blip r:embed="rId3"/>
          <a:stretch>
            <a:fillRect/>
          </a:stretch>
        </p:blipFill>
        <p:spPr>
          <a:xfrm>
            <a:off x="940516" y="2470048"/>
            <a:ext cx="10241459" cy="3616120"/>
          </a:xfrm>
          <a:prstGeom prst="rect">
            <a:avLst/>
          </a:prstGeom>
        </p:spPr>
      </p:pic>
      <p:sp>
        <p:nvSpPr>
          <p:cNvPr id="6" name="投影片編號版面配置區 5">
            <a:extLst>
              <a:ext uri="{FF2B5EF4-FFF2-40B4-BE49-F238E27FC236}">
                <a16:creationId xmlns:a16="http://schemas.microsoft.com/office/drawing/2014/main" id="{6E645ED0-976D-BF3E-0B3B-3F35CF784D6D}"/>
              </a:ext>
            </a:extLst>
          </p:cNvPr>
          <p:cNvSpPr>
            <a:spLocks noGrp="1"/>
          </p:cNvSpPr>
          <p:nvPr>
            <p:ph type="sldNum" sz="quarter" idx="12"/>
          </p:nvPr>
        </p:nvSpPr>
        <p:spPr/>
        <p:txBody>
          <a:bodyPr/>
          <a:lstStyle/>
          <a:p>
            <a:fld id="{3B929437-AD67-4617-B174-3FBC35688F07}" type="slidenum">
              <a:rPr lang="zh-TW" altLang="en-US" smtClean="0"/>
              <a:t>10</a:t>
            </a:fld>
            <a:endParaRPr lang="zh-TW" altLang="en-US"/>
          </a:p>
        </p:txBody>
      </p:sp>
      <p:sp>
        <p:nvSpPr>
          <p:cNvPr id="8" name="文字方塊 7">
            <a:extLst>
              <a:ext uri="{FF2B5EF4-FFF2-40B4-BE49-F238E27FC236}">
                <a16:creationId xmlns:a16="http://schemas.microsoft.com/office/drawing/2014/main" id="{15F9C8DB-7733-301A-782A-C1D3BD6C68B3}"/>
              </a:ext>
            </a:extLst>
          </p:cNvPr>
          <p:cNvSpPr txBox="1"/>
          <p:nvPr/>
        </p:nvSpPr>
        <p:spPr>
          <a:xfrm>
            <a:off x="-1" y="6094489"/>
            <a:ext cx="11181975" cy="246221"/>
          </a:xfrm>
          <a:prstGeom prst="rect">
            <a:avLst/>
          </a:prstGeom>
          <a:noFill/>
        </p:spPr>
        <p:txBody>
          <a:bodyPr wrap="square">
            <a:spAutoFit/>
          </a:bodyPr>
          <a:lstStyle/>
          <a:p>
            <a:pPr marL="0" indent="0">
              <a:buNone/>
            </a:pPr>
            <a:r>
              <a:rPr lang="en-US" altLang="zh-TW" sz="1000" dirty="0">
                <a:latin typeface="Times New Roman" panose="02020603050405020304" pitchFamily="18" charset="0"/>
                <a:cs typeface="Times New Roman" panose="02020603050405020304" pitchFamily="18" charset="0"/>
              </a:rPr>
              <a:t>[36] </a:t>
            </a:r>
            <a:r>
              <a:rPr lang="en-US" altLang="zh-TW" sz="1000" dirty="0" err="1">
                <a:latin typeface="Times New Roman" panose="02020603050405020304" pitchFamily="18" charset="0"/>
                <a:cs typeface="Times New Roman" panose="02020603050405020304" pitchFamily="18" charset="0"/>
              </a:rPr>
              <a:t>Yongchao</a:t>
            </a:r>
            <a:r>
              <a:rPr lang="en-US" altLang="zh-TW" sz="1000" dirty="0">
                <a:latin typeface="Times New Roman" panose="02020603050405020304" pitchFamily="18" charset="0"/>
                <a:cs typeface="Times New Roman" panose="02020603050405020304" pitchFamily="18" charset="0"/>
              </a:rPr>
              <a:t> Zhou, Andrei Ioan </a:t>
            </a:r>
            <a:r>
              <a:rPr lang="en-US" altLang="zh-TW" sz="1000" dirty="0" err="1">
                <a:latin typeface="Times New Roman" panose="02020603050405020304" pitchFamily="18" charset="0"/>
                <a:cs typeface="Times New Roman" panose="02020603050405020304" pitchFamily="18" charset="0"/>
              </a:rPr>
              <a:t>Muresanu</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Ziwen</a:t>
            </a:r>
            <a:r>
              <a:rPr lang="en-US" altLang="zh-TW" sz="1000" dirty="0">
                <a:latin typeface="Times New Roman" panose="02020603050405020304" pitchFamily="18" charset="0"/>
                <a:cs typeface="Times New Roman" panose="02020603050405020304" pitchFamily="18" charset="0"/>
              </a:rPr>
              <a:t> Han, Keiran Paster, </a:t>
            </a:r>
            <a:r>
              <a:rPr lang="en-US" altLang="zh-TW" sz="1000" dirty="0" err="1">
                <a:latin typeface="Times New Roman" panose="02020603050405020304" pitchFamily="18" charset="0"/>
                <a:cs typeface="Times New Roman" panose="02020603050405020304" pitchFamily="18" charset="0"/>
              </a:rPr>
              <a:t>Silviu</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Pitis</a:t>
            </a:r>
            <a:r>
              <a:rPr lang="en-US" altLang="zh-TW" sz="1000" dirty="0">
                <a:latin typeface="Times New Roman" panose="02020603050405020304" pitchFamily="18" charset="0"/>
                <a:cs typeface="Times New Roman" panose="02020603050405020304" pitchFamily="18" charset="0"/>
              </a:rPr>
              <a:t>, Harris Chan, and Jimmy Ba. Large language models are human-level prompt engineers.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arXiv:2211.01910, 2022.</a:t>
            </a:r>
          </a:p>
        </p:txBody>
      </p:sp>
    </p:spTree>
    <p:extLst>
      <p:ext uri="{BB962C8B-B14F-4D97-AF65-F5344CB8AC3E}">
        <p14:creationId xmlns:p14="http://schemas.microsoft.com/office/powerpoint/2010/main" val="2991223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C2ACB1DF-8EEA-8A3E-DD14-44B0D4E0DF0B}"/>
              </a:ext>
            </a:extLst>
          </p:cNvPr>
          <p:cNvSpPr>
            <a:spLocks noGrp="1"/>
          </p:cNvSpPr>
          <p:nvPr>
            <p:ph type="title"/>
          </p:nvPr>
        </p:nvSpPr>
        <p:spPr>
          <a:xfrm>
            <a:off x="838200" y="33618"/>
            <a:ext cx="10515600" cy="1325563"/>
          </a:xfrm>
        </p:spPr>
        <p:txBody>
          <a:bodyPr/>
          <a:lstStyle/>
          <a:p>
            <a:r>
              <a:rPr lang="en-US" altLang="zh-TW" dirty="0">
                <a:latin typeface="Times New Roman" panose="02020603050405020304" pitchFamily="18" charset="0"/>
                <a:cs typeface="Times New Roman" panose="02020603050405020304" pitchFamily="18" charset="0"/>
              </a:rPr>
              <a:t>Method</a:t>
            </a:r>
            <a:endParaRPr lang="zh-TW" altLang="en-US" dirty="0"/>
          </a:p>
        </p:txBody>
      </p:sp>
      <p:sp>
        <p:nvSpPr>
          <p:cNvPr id="3" name="內容版面配置區 2">
            <a:extLst>
              <a:ext uri="{FF2B5EF4-FFF2-40B4-BE49-F238E27FC236}">
                <a16:creationId xmlns:a16="http://schemas.microsoft.com/office/drawing/2014/main" id="{53655934-5A97-1133-EC97-DD520FEC6E46}"/>
              </a:ext>
            </a:extLst>
          </p:cNvPr>
          <p:cNvSpPr>
            <a:spLocks noGrp="1"/>
          </p:cNvSpPr>
          <p:nvPr>
            <p:ph idx="1"/>
          </p:nvPr>
        </p:nvSpPr>
        <p:spPr>
          <a:xfrm>
            <a:off x="838200" y="1166863"/>
            <a:ext cx="10515600" cy="4351338"/>
          </a:xfrm>
        </p:spPr>
        <p:txBody>
          <a:bodyPr>
            <a:normAutofit/>
          </a:bodyPr>
          <a:lstStyle/>
          <a:p>
            <a:pPr marL="0" indent="0">
              <a:buNone/>
            </a:pPr>
            <a:r>
              <a:rPr lang="en-US" altLang="zh-TW" sz="2400" dirty="0">
                <a:latin typeface="Times New Roman" panose="02020603050405020304" pitchFamily="18" charset="0"/>
                <a:cs typeface="Times New Roman" panose="02020603050405020304" pitchFamily="18" charset="0"/>
              </a:rPr>
              <a:t>Conversational prompting with chat-based LLMs (our approach)</a:t>
            </a:r>
            <a:endParaRPr lang="zh-TW" altLang="en-US" sz="2400" dirty="0">
              <a:latin typeface="Times New Roman" panose="02020603050405020304" pitchFamily="18" charset="0"/>
              <a:cs typeface="Times New Roman" panose="02020603050405020304" pitchFamily="18" charset="0"/>
            </a:endParaRPr>
          </a:p>
        </p:txBody>
      </p:sp>
      <p:pic>
        <p:nvPicPr>
          <p:cNvPr id="7" name="圖片 6">
            <a:extLst>
              <a:ext uri="{FF2B5EF4-FFF2-40B4-BE49-F238E27FC236}">
                <a16:creationId xmlns:a16="http://schemas.microsoft.com/office/drawing/2014/main" id="{B82D02E1-CDDA-00F5-0A74-94E00E6CA6C0}"/>
              </a:ext>
            </a:extLst>
          </p:cNvPr>
          <p:cNvPicPr>
            <a:picLocks noChangeAspect="1"/>
          </p:cNvPicPr>
          <p:nvPr/>
        </p:nvPicPr>
        <p:blipFill>
          <a:blip r:embed="rId3"/>
          <a:stretch>
            <a:fillRect/>
          </a:stretch>
        </p:blipFill>
        <p:spPr>
          <a:xfrm>
            <a:off x="1344868" y="1627803"/>
            <a:ext cx="9154495" cy="5196579"/>
          </a:xfrm>
          <a:prstGeom prst="rect">
            <a:avLst/>
          </a:prstGeom>
        </p:spPr>
      </p:pic>
      <p:sp>
        <p:nvSpPr>
          <p:cNvPr id="10" name="投影片編號版面配置區 9">
            <a:extLst>
              <a:ext uri="{FF2B5EF4-FFF2-40B4-BE49-F238E27FC236}">
                <a16:creationId xmlns:a16="http://schemas.microsoft.com/office/drawing/2014/main" id="{8ABAB97A-6157-13DC-629D-5BBB82663A4F}"/>
              </a:ext>
            </a:extLst>
          </p:cNvPr>
          <p:cNvSpPr>
            <a:spLocks noGrp="1"/>
          </p:cNvSpPr>
          <p:nvPr>
            <p:ph type="sldNum" sz="quarter" idx="12"/>
          </p:nvPr>
        </p:nvSpPr>
        <p:spPr/>
        <p:txBody>
          <a:bodyPr/>
          <a:lstStyle/>
          <a:p>
            <a:fld id="{3B929437-AD67-4617-B174-3FBC35688F07}" type="slidenum">
              <a:rPr lang="zh-TW" altLang="en-US" smtClean="0"/>
              <a:t>11</a:t>
            </a:fld>
            <a:endParaRPr lang="zh-TW" altLang="en-US"/>
          </a:p>
        </p:txBody>
      </p:sp>
    </p:spTree>
    <p:extLst>
      <p:ext uri="{BB962C8B-B14F-4D97-AF65-F5344CB8AC3E}">
        <p14:creationId xmlns:p14="http://schemas.microsoft.com/office/powerpoint/2010/main" val="3621171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4E81A32-A188-52D1-D9F0-5D55CEB8BCBE}"/>
              </a:ext>
            </a:extLst>
          </p:cNvPr>
          <p:cNvSpPr>
            <a:spLocks noGrp="1"/>
          </p:cNvSpPr>
          <p:nvPr>
            <p:ph type="title"/>
          </p:nvPr>
        </p:nvSpPr>
        <p:spPr>
          <a:xfrm>
            <a:off x="838199" y="365125"/>
            <a:ext cx="11049001" cy="1325563"/>
          </a:xfrm>
        </p:spPr>
        <p:txBody>
          <a:bodyPr/>
          <a:lstStyle/>
          <a:p>
            <a:r>
              <a:rPr lang="en-US" altLang="zh-TW" dirty="0">
                <a:latin typeface="Times New Roman" panose="02020603050405020304" pitchFamily="18" charset="0"/>
                <a:cs typeface="Times New Roman" panose="02020603050405020304" pitchFamily="18" charset="0"/>
              </a:rPr>
              <a:t>Illustrative Task: Few-Shot Image Classification</a:t>
            </a:r>
            <a:endParaRPr lang="zh-TW" altLang="en-US" dirty="0">
              <a:latin typeface="Times New Roman" panose="02020603050405020304" pitchFamily="18" charset="0"/>
              <a:cs typeface="Times New Roman" panose="02020603050405020304" pitchFamily="18" charset="0"/>
            </a:endParaRPr>
          </a:p>
        </p:txBody>
      </p:sp>
      <p:sp>
        <p:nvSpPr>
          <p:cNvPr id="3" name="內容版面配置區 2">
            <a:extLst>
              <a:ext uri="{FF2B5EF4-FFF2-40B4-BE49-F238E27FC236}">
                <a16:creationId xmlns:a16="http://schemas.microsoft.com/office/drawing/2014/main" id="{4D3C3B27-A44A-165C-7928-441A1F1324F5}"/>
              </a:ext>
            </a:extLst>
          </p:cNvPr>
          <p:cNvSpPr>
            <a:spLocks noGrp="1"/>
          </p:cNvSpPr>
          <p:nvPr>
            <p:ph idx="1"/>
          </p:nvPr>
        </p:nvSpPr>
        <p:spPr/>
        <p:txBody>
          <a:bodyPr/>
          <a:lstStyle/>
          <a:p>
            <a:pPr marL="0" indent="0">
              <a:buNone/>
            </a:pPr>
            <a:r>
              <a:rPr lang="en-US" altLang="zh-TW" b="1" dirty="0">
                <a:latin typeface="Times New Roman" panose="02020603050405020304" pitchFamily="18" charset="0"/>
                <a:cs typeface="Times New Roman" panose="02020603050405020304" pitchFamily="18" charset="0"/>
              </a:rPr>
              <a:t>Experimental setup</a:t>
            </a:r>
          </a:p>
          <a:p>
            <a:pPr marL="0" indent="0">
              <a:buNone/>
            </a:pPr>
            <a:r>
              <a:rPr lang="en-US" altLang="zh-TW" sz="2400" dirty="0">
                <a:latin typeface="Times New Roman" panose="02020603050405020304" pitchFamily="18" charset="0"/>
                <a:cs typeface="Times New Roman" panose="02020603050405020304" pitchFamily="18" charset="0"/>
              </a:rPr>
              <a:t>- We apply our method to the few-shot image classification benchmark from </a:t>
            </a:r>
            <a:r>
              <a:rPr lang="en-US" altLang="zh-TW" sz="2400" dirty="0" err="1">
                <a:latin typeface="Times New Roman" panose="02020603050405020304" pitchFamily="18" charset="0"/>
                <a:cs typeface="Times New Roman" panose="02020603050405020304" pitchFamily="18" charset="0"/>
              </a:rPr>
              <a:t>CoOp</a:t>
            </a:r>
            <a:r>
              <a:rPr lang="en-US" altLang="zh-TW" sz="2400" dirty="0">
                <a:latin typeface="Times New Roman" panose="02020603050405020304" pitchFamily="18" charset="0"/>
                <a:cs typeface="Times New Roman" panose="02020603050405020304" pitchFamily="18" charset="0"/>
              </a:rPr>
              <a:t> [3]</a:t>
            </a:r>
          </a:p>
          <a:p>
            <a:pPr marL="0" indent="0">
              <a:buNone/>
            </a:pPr>
            <a:r>
              <a:rPr lang="en-US" altLang="zh-TW" sz="2400" dirty="0">
                <a:latin typeface="Times New Roman" panose="02020603050405020304" pitchFamily="18" charset="0"/>
                <a:cs typeface="Times New Roman" panose="02020603050405020304" pitchFamily="18" charset="0"/>
              </a:rPr>
              <a:t>- Covered 11 datasets, including notable ones like ImageNet [13]</a:t>
            </a:r>
          </a:p>
          <a:p>
            <a:pPr marL="0" indent="0">
              <a:buNone/>
            </a:pPr>
            <a:r>
              <a:rPr lang="en-US" altLang="zh-TW" sz="2400" dirty="0">
                <a:latin typeface="Times New Roman" panose="02020603050405020304" pitchFamily="18" charset="0"/>
                <a:cs typeface="Times New Roman" panose="02020603050405020304" pitchFamily="18" charset="0"/>
              </a:rPr>
              <a:t>- Followed the three-fold k-shot training approach from [23]</a:t>
            </a:r>
          </a:p>
          <a:p>
            <a:pPr marL="0" indent="0">
              <a:buNone/>
            </a:pPr>
            <a:r>
              <a:rPr lang="en-US" altLang="zh-TW" sz="2400" dirty="0">
                <a:latin typeface="Times New Roman" panose="02020603050405020304" pitchFamily="18" charset="0"/>
                <a:cs typeface="Times New Roman" panose="02020603050405020304" pitchFamily="18" charset="0"/>
              </a:rPr>
              <a:t>- Utilize CLIP and ChatGPT(GPT3.5) for black-box VLM and conversational prompting</a:t>
            </a:r>
            <a:endParaRPr lang="zh-TW" altLang="en-US" sz="2400" dirty="0">
              <a:latin typeface="Times New Roman" panose="02020603050405020304" pitchFamily="18" charset="0"/>
              <a:cs typeface="Times New Roman" panose="02020603050405020304" pitchFamily="18" charset="0"/>
            </a:endParaRPr>
          </a:p>
        </p:txBody>
      </p:sp>
      <p:sp>
        <p:nvSpPr>
          <p:cNvPr id="4" name="投影片編號版面配置區 3">
            <a:extLst>
              <a:ext uri="{FF2B5EF4-FFF2-40B4-BE49-F238E27FC236}">
                <a16:creationId xmlns:a16="http://schemas.microsoft.com/office/drawing/2014/main" id="{03FEE82B-F917-133E-EE5A-68767AB496C5}"/>
              </a:ext>
            </a:extLst>
          </p:cNvPr>
          <p:cNvSpPr>
            <a:spLocks noGrp="1"/>
          </p:cNvSpPr>
          <p:nvPr>
            <p:ph type="sldNum" sz="quarter" idx="12"/>
          </p:nvPr>
        </p:nvSpPr>
        <p:spPr/>
        <p:txBody>
          <a:bodyPr/>
          <a:lstStyle/>
          <a:p>
            <a:fld id="{3B929437-AD67-4617-B174-3FBC35688F07}" type="slidenum">
              <a:rPr lang="zh-TW" altLang="en-US" smtClean="0"/>
              <a:t>12</a:t>
            </a:fld>
            <a:endParaRPr lang="zh-TW" altLang="en-US"/>
          </a:p>
        </p:txBody>
      </p:sp>
      <p:sp>
        <p:nvSpPr>
          <p:cNvPr id="6" name="文字方塊 5">
            <a:extLst>
              <a:ext uri="{FF2B5EF4-FFF2-40B4-BE49-F238E27FC236}">
                <a16:creationId xmlns:a16="http://schemas.microsoft.com/office/drawing/2014/main" id="{720EB476-BDE6-E842-B3AA-B33BA1ABC8C5}"/>
              </a:ext>
            </a:extLst>
          </p:cNvPr>
          <p:cNvSpPr txBox="1"/>
          <p:nvPr/>
        </p:nvSpPr>
        <p:spPr>
          <a:xfrm>
            <a:off x="672065" y="5363318"/>
            <a:ext cx="11381267" cy="707886"/>
          </a:xfrm>
          <a:prstGeom prst="rect">
            <a:avLst/>
          </a:prstGeom>
          <a:noFill/>
        </p:spPr>
        <p:txBody>
          <a:bodyPr wrap="square">
            <a:spAutoFit/>
          </a:bodyPr>
          <a:lstStyle/>
          <a:p>
            <a:r>
              <a:rPr lang="en-US" altLang="zh-TW" sz="1000" dirty="0">
                <a:latin typeface="Times New Roman" panose="02020603050405020304" pitchFamily="18" charset="0"/>
                <a:cs typeface="Times New Roman" panose="02020603050405020304" pitchFamily="18" charset="0"/>
              </a:rPr>
              <a:t>[3] </a:t>
            </a:r>
            <a:r>
              <a:rPr lang="en-US" altLang="zh-TW" sz="1000" dirty="0" err="1">
                <a:latin typeface="Times New Roman" panose="02020603050405020304" pitchFamily="18" charset="0"/>
                <a:cs typeface="Times New Roman" panose="02020603050405020304" pitchFamily="18" charset="0"/>
              </a:rPr>
              <a:t>Kaiyang</a:t>
            </a:r>
            <a:r>
              <a:rPr lang="en-US" altLang="zh-TW" sz="1000" dirty="0">
                <a:latin typeface="Times New Roman" panose="02020603050405020304" pitchFamily="18" charset="0"/>
                <a:cs typeface="Times New Roman" panose="02020603050405020304" pitchFamily="18" charset="0"/>
              </a:rPr>
              <a:t> Zhou, </a:t>
            </a:r>
            <a:r>
              <a:rPr lang="en-US" altLang="zh-TW" sz="1000" dirty="0" err="1">
                <a:latin typeface="Times New Roman" panose="02020603050405020304" pitchFamily="18" charset="0"/>
                <a:cs typeface="Times New Roman" panose="02020603050405020304" pitchFamily="18" charset="0"/>
              </a:rPr>
              <a:t>Jingkang</a:t>
            </a:r>
            <a:r>
              <a:rPr lang="en-US" altLang="zh-TW" sz="1000" dirty="0">
                <a:latin typeface="Times New Roman" panose="02020603050405020304" pitchFamily="18" charset="0"/>
                <a:cs typeface="Times New Roman" panose="02020603050405020304" pitchFamily="18" charset="0"/>
              </a:rPr>
              <a:t> Yang, Chen Change Loy, and </a:t>
            </a:r>
            <a:r>
              <a:rPr lang="en-US" altLang="zh-TW" sz="1000" dirty="0" err="1">
                <a:latin typeface="Times New Roman" panose="02020603050405020304" pitchFamily="18" charset="0"/>
                <a:cs typeface="Times New Roman" panose="02020603050405020304" pitchFamily="18" charset="0"/>
              </a:rPr>
              <a:t>Ziwei</a:t>
            </a:r>
            <a:r>
              <a:rPr lang="en-US" altLang="zh-TW" sz="1000" dirty="0">
                <a:latin typeface="Times New Roman" panose="02020603050405020304" pitchFamily="18" charset="0"/>
                <a:cs typeface="Times New Roman" panose="02020603050405020304" pitchFamily="18" charset="0"/>
              </a:rPr>
              <a:t> Liu. Learning to prompt for vision-language models. International Journal of Computer Vision, 130(9):2337–2348, 2022.</a:t>
            </a:r>
          </a:p>
          <a:p>
            <a:r>
              <a:rPr lang="en-US" altLang="zh-TW" sz="1000" dirty="0">
                <a:latin typeface="Times New Roman" panose="02020603050405020304" pitchFamily="18" charset="0"/>
                <a:cs typeface="Times New Roman" panose="02020603050405020304" pitchFamily="18" charset="0"/>
              </a:rPr>
              <a:t>[13] Jia Deng, Wei Dong, Richard </a:t>
            </a:r>
            <a:r>
              <a:rPr lang="en-US" altLang="zh-TW" sz="1000" dirty="0" err="1">
                <a:latin typeface="Times New Roman" panose="02020603050405020304" pitchFamily="18" charset="0"/>
                <a:cs typeface="Times New Roman" panose="02020603050405020304" pitchFamily="18" charset="0"/>
              </a:rPr>
              <a:t>Socher</a:t>
            </a:r>
            <a:r>
              <a:rPr lang="en-US" altLang="zh-TW" sz="1000" dirty="0">
                <a:latin typeface="Times New Roman" panose="02020603050405020304" pitchFamily="18" charset="0"/>
                <a:cs typeface="Times New Roman" panose="02020603050405020304" pitchFamily="18" charset="0"/>
              </a:rPr>
              <a:t>, Li-Jia Li, Kai Li, and Li Fei-Fei. </a:t>
            </a:r>
            <a:r>
              <a:rPr lang="en-US" altLang="zh-TW" sz="1000" dirty="0" err="1">
                <a:latin typeface="Times New Roman" panose="02020603050405020304" pitchFamily="18" charset="0"/>
                <a:cs typeface="Times New Roman" panose="02020603050405020304" pitchFamily="18" charset="0"/>
              </a:rPr>
              <a:t>Imagenet</a:t>
            </a:r>
            <a:r>
              <a:rPr lang="en-US" altLang="zh-TW" sz="1000" dirty="0">
                <a:latin typeface="Times New Roman" panose="02020603050405020304" pitchFamily="18" charset="0"/>
                <a:cs typeface="Times New Roman" panose="02020603050405020304" pitchFamily="18" charset="0"/>
              </a:rPr>
              <a:t>: A large-scale hierarchical image database. In 2009 IEEE conference on computer vision and pattern recognition, pages 248–255. </a:t>
            </a:r>
            <a:r>
              <a:rPr lang="en-US" altLang="zh-TW" sz="1000" dirty="0" err="1">
                <a:latin typeface="Times New Roman" panose="02020603050405020304" pitchFamily="18" charset="0"/>
                <a:cs typeface="Times New Roman" panose="02020603050405020304" pitchFamily="18" charset="0"/>
              </a:rPr>
              <a:t>Ieee</a:t>
            </a:r>
            <a:r>
              <a:rPr lang="en-US" altLang="zh-TW" sz="1000" dirty="0">
                <a:latin typeface="Times New Roman" panose="02020603050405020304" pitchFamily="18" charset="0"/>
                <a:cs typeface="Times New Roman" panose="02020603050405020304" pitchFamily="18" charset="0"/>
              </a:rPr>
              <a:t>, 2009. </a:t>
            </a:r>
          </a:p>
          <a:p>
            <a:r>
              <a:rPr lang="en-US" altLang="zh-TW" sz="1000" dirty="0">
                <a:latin typeface="Times New Roman" panose="02020603050405020304" pitchFamily="18" charset="0"/>
                <a:cs typeface="Times New Roman" panose="02020603050405020304" pitchFamily="18" charset="0"/>
              </a:rPr>
              <a:t>[23] </a:t>
            </a:r>
            <a:r>
              <a:rPr lang="en-US" altLang="zh-TW" sz="1000" dirty="0" err="1">
                <a:latin typeface="Times New Roman" panose="02020603050405020304" pitchFamily="18" charset="0"/>
                <a:cs typeface="Times New Roman" panose="02020603050405020304" pitchFamily="18" charset="0"/>
              </a:rPr>
              <a:t>Zhiqiu</a:t>
            </a:r>
            <a:r>
              <a:rPr lang="en-US" altLang="zh-TW" sz="1000" dirty="0">
                <a:latin typeface="Times New Roman" panose="02020603050405020304" pitchFamily="18" charset="0"/>
                <a:cs typeface="Times New Roman" panose="02020603050405020304" pitchFamily="18" charset="0"/>
              </a:rPr>
              <a:t> Lin, Samuel Yu, </a:t>
            </a:r>
            <a:r>
              <a:rPr lang="en-US" altLang="zh-TW" sz="1000" dirty="0" err="1">
                <a:latin typeface="Times New Roman" panose="02020603050405020304" pitchFamily="18" charset="0"/>
                <a:cs typeface="Times New Roman" panose="02020603050405020304" pitchFamily="18" charset="0"/>
              </a:rPr>
              <a:t>Zhiyi</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Kuang</a:t>
            </a:r>
            <a:r>
              <a:rPr lang="en-US" altLang="zh-TW" sz="1000" dirty="0">
                <a:latin typeface="Times New Roman" panose="02020603050405020304" pitchFamily="18" charset="0"/>
                <a:cs typeface="Times New Roman" panose="02020603050405020304" pitchFamily="18" charset="0"/>
              </a:rPr>
              <a:t>, Deepak Pathak, and Deva Ramana. Multimodality helps unimodality: Cross-modal few-shot learning with multimodal models.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arXiv:2301.06267, 2023.</a:t>
            </a:r>
            <a:endParaRPr lang="zh-TW" alt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4577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0D24299-779E-A211-4D42-161B57D3EF3B}"/>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Illustrative Task</a:t>
            </a:r>
            <a:endParaRPr lang="zh-TW" altLang="en-US" dirty="0"/>
          </a:p>
        </p:txBody>
      </p:sp>
      <p:sp>
        <p:nvSpPr>
          <p:cNvPr id="3" name="內容版面配置區 2">
            <a:extLst>
              <a:ext uri="{FF2B5EF4-FFF2-40B4-BE49-F238E27FC236}">
                <a16:creationId xmlns:a16="http://schemas.microsoft.com/office/drawing/2014/main" id="{A66EF04D-3580-997C-B3E2-6E97E0613256}"/>
              </a:ext>
            </a:extLst>
          </p:cNvPr>
          <p:cNvSpPr>
            <a:spLocks noGrp="1"/>
          </p:cNvSpPr>
          <p:nvPr>
            <p:ph idx="1"/>
          </p:nvPr>
        </p:nvSpPr>
        <p:spPr/>
        <p:txBody>
          <a:bodyPr/>
          <a:lstStyle/>
          <a:p>
            <a:pPr marL="0" indent="0">
              <a:buNone/>
            </a:pPr>
            <a:r>
              <a:rPr lang="en-US" altLang="zh-TW" b="1" dirty="0">
                <a:latin typeface="Times New Roman" panose="02020603050405020304" pitchFamily="18" charset="0"/>
                <a:cs typeface="Times New Roman" panose="02020603050405020304" pitchFamily="18" charset="0"/>
              </a:rPr>
              <a:t>Implementation details</a:t>
            </a:r>
          </a:p>
          <a:p>
            <a:pPr marL="0" indent="0">
              <a:buNone/>
            </a:pPr>
            <a:r>
              <a:rPr lang="en-US" altLang="zh-TW" sz="2400" dirty="0">
                <a:latin typeface="Times New Roman" panose="02020603050405020304" pitchFamily="18" charset="0"/>
                <a:cs typeface="Times New Roman" panose="02020603050405020304" pitchFamily="18" charset="0"/>
              </a:rPr>
              <a:t>- Sampled 1M captions from LAION-COCO [25]</a:t>
            </a:r>
          </a:p>
          <a:p>
            <a:pPr marL="0" indent="0">
              <a:buNone/>
            </a:pPr>
            <a:r>
              <a:rPr lang="en-US" altLang="zh-TW" sz="2400" dirty="0">
                <a:latin typeface="Times New Roman" panose="02020603050405020304" pitchFamily="18" charset="0"/>
                <a:cs typeface="Times New Roman" panose="02020603050405020304" pitchFamily="18" charset="0"/>
              </a:rPr>
              <a:t>- Extracted noun phrases using </a:t>
            </a:r>
            <a:r>
              <a:rPr lang="en-US" altLang="zh-TW" sz="2400" dirty="0" err="1">
                <a:latin typeface="Times New Roman" panose="02020603050405020304" pitchFamily="18" charset="0"/>
                <a:cs typeface="Times New Roman" panose="02020603050405020304" pitchFamily="18" charset="0"/>
              </a:rPr>
              <a:t>spaCy</a:t>
            </a:r>
            <a:r>
              <a:rPr lang="en-US" altLang="zh-TW" sz="2400" dirty="0">
                <a:latin typeface="Times New Roman" panose="02020603050405020304" pitchFamily="18" charset="0"/>
                <a:cs typeface="Times New Roman" panose="02020603050405020304" pitchFamily="18" charset="0"/>
              </a:rPr>
              <a:t> part-of speech tagging [89]</a:t>
            </a:r>
          </a:p>
          <a:p>
            <a:pPr marL="0" indent="0">
              <a:buNone/>
            </a:pPr>
            <a:r>
              <a:rPr lang="en-US" altLang="zh-TW" sz="2400" dirty="0">
                <a:latin typeface="Times New Roman" panose="02020603050405020304" pitchFamily="18" charset="0"/>
                <a:cs typeface="Times New Roman" panose="02020603050405020304" pitchFamily="18" charset="0"/>
              </a:rPr>
              <a:t>- Replaced one noun phrase with “{}” to create template</a:t>
            </a:r>
          </a:p>
          <a:p>
            <a:pPr marL="0" indent="0">
              <a:buNone/>
            </a:pPr>
            <a:r>
              <a:rPr lang="en-US" altLang="zh-TW" sz="2400" dirty="0">
                <a:latin typeface="Times New Roman" panose="02020603050405020304" pitchFamily="18" charset="0"/>
                <a:cs typeface="Times New Roman" panose="02020603050405020304" pitchFamily="18" charset="0"/>
              </a:rPr>
              <a:t>- Initial prompt pool: ~2M templates (2 noun phrases on average per cation)</a:t>
            </a:r>
          </a:p>
          <a:p>
            <a:pPr marL="0" indent="0">
              <a:buNone/>
            </a:pPr>
            <a:r>
              <a:rPr lang="en-US" altLang="zh-TW" sz="2400" dirty="0">
                <a:latin typeface="Times New Roman" panose="02020603050405020304" pitchFamily="18" charset="0"/>
                <a:cs typeface="Times New Roman" panose="02020603050405020304" pitchFamily="18" charset="0"/>
              </a:rPr>
              <a:t>- Algorithm parameters: 20 restarts, 50 resets, 10 iterations</a:t>
            </a:r>
          </a:p>
          <a:p>
            <a:pPr marL="0" indent="0">
              <a:buNone/>
            </a:pPr>
            <a:r>
              <a:rPr lang="en-US" altLang="zh-TW" sz="2400" dirty="0">
                <a:latin typeface="Times New Roman" panose="02020603050405020304" pitchFamily="18" charset="0"/>
                <a:cs typeface="Times New Roman" panose="02020603050405020304" pitchFamily="18" charset="0"/>
              </a:rPr>
              <a:t>- Sampled 80 prompts per restart.</a:t>
            </a:r>
          </a:p>
          <a:p>
            <a:pPr marL="0" indent="0">
              <a:buNone/>
            </a:pPr>
            <a:r>
              <a:rPr lang="en-US" altLang="zh-TW" sz="2400" dirty="0">
                <a:latin typeface="Times New Roman" panose="02020603050405020304" pitchFamily="18" charset="0"/>
                <a:cs typeface="Times New Roman" panose="02020603050405020304" pitchFamily="18" charset="0"/>
              </a:rPr>
              <a:t>- Presented top and bottom 15 prompts to ChatGPT</a:t>
            </a:r>
          </a:p>
          <a:p>
            <a:pPr marL="0" indent="0">
              <a:buNone/>
            </a:pPr>
            <a:r>
              <a:rPr lang="en-US" altLang="zh-TW" sz="2400" dirty="0">
                <a:latin typeface="Times New Roman" panose="02020603050405020304" pitchFamily="18" charset="0"/>
                <a:cs typeface="Times New Roman" panose="02020603050405020304" pitchFamily="18" charset="0"/>
              </a:rPr>
              <a:t>- Used CLIP-RN50 for experiments as per prior work [3, 23]</a:t>
            </a:r>
          </a:p>
        </p:txBody>
      </p:sp>
      <p:sp>
        <p:nvSpPr>
          <p:cNvPr id="4" name="投影片編號版面配置區 3">
            <a:extLst>
              <a:ext uri="{FF2B5EF4-FFF2-40B4-BE49-F238E27FC236}">
                <a16:creationId xmlns:a16="http://schemas.microsoft.com/office/drawing/2014/main" id="{2190E812-306E-F535-30D8-5801F54BCD93}"/>
              </a:ext>
            </a:extLst>
          </p:cNvPr>
          <p:cNvSpPr>
            <a:spLocks noGrp="1"/>
          </p:cNvSpPr>
          <p:nvPr>
            <p:ph type="sldNum" sz="quarter" idx="12"/>
          </p:nvPr>
        </p:nvSpPr>
        <p:spPr/>
        <p:txBody>
          <a:bodyPr/>
          <a:lstStyle/>
          <a:p>
            <a:fld id="{3B929437-AD67-4617-B174-3FBC35688F07}" type="slidenum">
              <a:rPr lang="zh-TW" altLang="en-US" smtClean="0"/>
              <a:t>13</a:t>
            </a:fld>
            <a:endParaRPr lang="zh-TW" altLang="en-US"/>
          </a:p>
        </p:txBody>
      </p:sp>
      <p:sp>
        <p:nvSpPr>
          <p:cNvPr id="5" name="文字方塊 4">
            <a:extLst>
              <a:ext uri="{FF2B5EF4-FFF2-40B4-BE49-F238E27FC236}">
                <a16:creationId xmlns:a16="http://schemas.microsoft.com/office/drawing/2014/main" id="{E3AAE1E9-15DE-A86F-2D5D-ADA377094C24}"/>
              </a:ext>
            </a:extLst>
          </p:cNvPr>
          <p:cNvSpPr txBox="1"/>
          <p:nvPr/>
        </p:nvSpPr>
        <p:spPr>
          <a:xfrm>
            <a:off x="4816549" y="365125"/>
            <a:ext cx="6655981" cy="1938992"/>
          </a:xfrm>
          <a:prstGeom prst="rect">
            <a:avLst/>
          </a:prstGeom>
          <a:noFill/>
        </p:spPr>
        <p:txBody>
          <a:bodyPr wrap="square" rtlCol="0">
            <a:spAutoFit/>
          </a:bodyPr>
          <a:lstStyle/>
          <a:p>
            <a:r>
              <a:rPr lang="en-US" altLang="zh-TW" sz="1000" dirty="0">
                <a:latin typeface="Times New Roman" panose="02020603050405020304" pitchFamily="18" charset="0"/>
                <a:cs typeface="Times New Roman" panose="02020603050405020304" pitchFamily="18" charset="0"/>
              </a:rPr>
              <a:t>[25] Christoph </a:t>
            </a:r>
            <a:r>
              <a:rPr lang="en-US" altLang="zh-TW" sz="1000" dirty="0" err="1">
                <a:latin typeface="Times New Roman" panose="02020603050405020304" pitchFamily="18" charset="0"/>
                <a:cs typeface="Times New Roman" panose="02020603050405020304" pitchFamily="18" charset="0"/>
              </a:rPr>
              <a:t>Schuhmann</a:t>
            </a:r>
            <a:r>
              <a:rPr lang="en-US" altLang="zh-TW" sz="1000" dirty="0">
                <a:latin typeface="Times New Roman" panose="02020603050405020304" pitchFamily="18" charset="0"/>
                <a:cs typeface="Times New Roman" panose="02020603050405020304" pitchFamily="18" charset="0"/>
              </a:rPr>
              <a:t>, Richard </a:t>
            </a:r>
            <a:r>
              <a:rPr lang="en-US" altLang="zh-TW" sz="1000" dirty="0" err="1">
                <a:latin typeface="Times New Roman" panose="02020603050405020304" pitchFamily="18" charset="0"/>
                <a:cs typeface="Times New Roman" panose="02020603050405020304" pitchFamily="18" charset="0"/>
              </a:rPr>
              <a:t>Vencu</a:t>
            </a:r>
            <a:r>
              <a:rPr lang="en-US" altLang="zh-TW" sz="1000" dirty="0">
                <a:latin typeface="Times New Roman" panose="02020603050405020304" pitchFamily="18" charset="0"/>
                <a:cs typeface="Times New Roman" panose="02020603050405020304" pitchFamily="18" charset="0"/>
              </a:rPr>
              <a:t>, Romain Beaumont, Robert </a:t>
            </a:r>
            <a:r>
              <a:rPr lang="en-US" altLang="zh-TW" sz="1000" dirty="0" err="1">
                <a:latin typeface="Times New Roman" panose="02020603050405020304" pitchFamily="18" charset="0"/>
                <a:cs typeface="Times New Roman" panose="02020603050405020304" pitchFamily="18" charset="0"/>
              </a:rPr>
              <a:t>Kaczmarczyk</a:t>
            </a:r>
            <a:r>
              <a:rPr lang="en-US" altLang="zh-TW" sz="1000" dirty="0">
                <a:latin typeface="Times New Roman" panose="02020603050405020304" pitchFamily="18" charset="0"/>
                <a:cs typeface="Times New Roman" panose="02020603050405020304" pitchFamily="18" charset="0"/>
              </a:rPr>
              <a:t>, Clayton Mullis, Aarush Katta, Theo Coombes, </a:t>
            </a:r>
            <a:r>
              <a:rPr lang="en-US" altLang="zh-TW" sz="1000" dirty="0" err="1">
                <a:latin typeface="Times New Roman" panose="02020603050405020304" pitchFamily="18" charset="0"/>
                <a:cs typeface="Times New Roman" panose="02020603050405020304" pitchFamily="18" charset="0"/>
              </a:rPr>
              <a:t>Jenia</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Jitsev</a:t>
            </a:r>
            <a:r>
              <a:rPr lang="en-US" altLang="zh-TW" sz="1000" dirty="0">
                <a:latin typeface="Times New Roman" panose="02020603050405020304" pitchFamily="18" charset="0"/>
                <a:cs typeface="Times New Roman" panose="02020603050405020304" pitchFamily="18" charset="0"/>
              </a:rPr>
              <a:t>, and Aran </a:t>
            </a:r>
            <a:r>
              <a:rPr lang="en-US" altLang="zh-TW" sz="1000" dirty="0" err="1">
                <a:latin typeface="Times New Roman" panose="02020603050405020304" pitchFamily="18" charset="0"/>
                <a:cs typeface="Times New Roman" panose="02020603050405020304" pitchFamily="18" charset="0"/>
              </a:rPr>
              <a:t>Komatsuzaki</a:t>
            </a:r>
            <a:r>
              <a:rPr lang="en-US" altLang="zh-TW" sz="1000" dirty="0">
                <a:latin typeface="Times New Roman" panose="02020603050405020304" pitchFamily="18" charset="0"/>
                <a:cs typeface="Times New Roman" panose="02020603050405020304" pitchFamily="18" charset="0"/>
              </a:rPr>
              <a:t>. Laion-400m: Open dataset of clip-filtered 400 million image-text pairs.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arXiv:2111.02114, 2021.</a:t>
            </a:r>
          </a:p>
          <a:p>
            <a:r>
              <a:rPr lang="en-US" altLang="zh-TW" sz="1000" dirty="0">
                <a:latin typeface="Times New Roman" panose="02020603050405020304" pitchFamily="18" charset="0"/>
                <a:cs typeface="Times New Roman" panose="02020603050405020304" pitchFamily="18" charset="0"/>
              </a:rPr>
              <a:t>[89] Matthew </a:t>
            </a:r>
            <a:r>
              <a:rPr lang="en-US" altLang="zh-TW" sz="1000" dirty="0" err="1">
                <a:latin typeface="Times New Roman" panose="02020603050405020304" pitchFamily="18" charset="0"/>
                <a:cs typeface="Times New Roman" panose="02020603050405020304" pitchFamily="18" charset="0"/>
              </a:rPr>
              <a:t>Honnibal</a:t>
            </a:r>
            <a:r>
              <a:rPr lang="en-US" altLang="zh-TW" sz="1000" dirty="0">
                <a:latin typeface="Times New Roman" panose="02020603050405020304" pitchFamily="18" charset="0"/>
                <a:cs typeface="Times New Roman" panose="02020603050405020304" pitchFamily="18" charset="0"/>
              </a:rPr>
              <a:t> and Ines </a:t>
            </a:r>
            <a:r>
              <a:rPr lang="en-US" altLang="zh-TW" sz="1000" dirty="0" err="1">
                <a:latin typeface="Times New Roman" panose="02020603050405020304" pitchFamily="18" charset="0"/>
                <a:cs typeface="Times New Roman" panose="02020603050405020304" pitchFamily="18" charset="0"/>
              </a:rPr>
              <a:t>Montani</a:t>
            </a:r>
            <a:r>
              <a:rPr lang="en-US" altLang="zh-TW" sz="1000" dirty="0">
                <a:latin typeface="Times New Roman" panose="02020603050405020304" pitchFamily="18" charset="0"/>
                <a:cs typeface="Times New Roman" panose="02020603050405020304" pitchFamily="18" charset="0"/>
              </a:rPr>
              <a:t>. spacy 2: Natural language understanding with bloom embeddings, convolutional neural networks and incremental parsing. To appear, 7(1):411–420, 2017.</a:t>
            </a:r>
          </a:p>
          <a:p>
            <a:r>
              <a:rPr lang="en-US" altLang="zh-TW" sz="1000" dirty="0">
                <a:latin typeface="Times New Roman" panose="02020603050405020304" pitchFamily="18" charset="0"/>
                <a:cs typeface="Times New Roman" panose="02020603050405020304" pitchFamily="18" charset="0"/>
              </a:rPr>
              <a:t>[3] </a:t>
            </a:r>
            <a:r>
              <a:rPr lang="en-US" altLang="zh-TW" sz="1000" dirty="0" err="1">
                <a:latin typeface="Times New Roman" panose="02020603050405020304" pitchFamily="18" charset="0"/>
                <a:cs typeface="Times New Roman" panose="02020603050405020304" pitchFamily="18" charset="0"/>
              </a:rPr>
              <a:t>Kaiyang</a:t>
            </a:r>
            <a:r>
              <a:rPr lang="en-US" altLang="zh-TW" sz="1000" dirty="0">
                <a:latin typeface="Times New Roman" panose="02020603050405020304" pitchFamily="18" charset="0"/>
                <a:cs typeface="Times New Roman" panose="02020603050405020304" pitchFamily="18" charset="0"/>
              </a:rPr>
              <a:t> Zhou, </a:t>
            </a:r>
            <a:r>
              <a:rPr lang="en-US" altLang="zh-TW" sz="1000" dirty="0" err="1">
                <a:latin typeface="Times New Roman" panose="02020603050405020304" pitchFamily="18" charset="0"/>
                <a:cs typeface="Times New Roman" panose="02020603050405020304" pitchFamily="18" charset="0"/>
              </a:rPr>
              <a:t>Jingkang</a:t>
            </a:r>
            <a:r>
              <a:rPr lang="en-US" altLang="zh-TW" sz="1000" dirty="0">
                <a:latin typeface="Times New Roman" panose="02020603050405020304" pitchFamily="18" charset="0"/>
                <a:cs typeface="Times New Roman" panose="02020603050405020304" pitchFamily="18" charset="0"/>
              </a:rPr>
              <a:t> Yang, Chen Change Loy, and </a:t>
            </a:r>
            <a:r>
              <a:rPr lang="en-US" altLang="zh-TW" sz="1000" dirty="0" err="1">
                <a:latin typeface="Times New Roman" panose="02020603050405020304" pitchFamily="18" charset="0"/>
                <a:cs typeface="Times New Roman" panose="02020603050405020304" pitchFamily="18" charset="0"/>
              </a:rPr>
              <a:t>Ziwei</a:t>
            </a:r>
            <a:r>
              <a:rPr lang="en-US" altLang="zh-TW" sz="1000" dirty="0">
                <a:latin typeface="Times New Roman" panose="02020603050405020304" pitchFamily="18" charset="0"/>
                <a:cs typeface="Times New Roman" panose="02020603050405020304" pitchFamily="18" charset="0"/>
              </a:rPr>
              <a:t> Liu. Learning to prompt for vision-language models. International Journal of Computer Vision, 130(9):2337–2348, 2022.</a:t>
            </a:r>
          </a:p>
          <a:p>
            <a:r>
              <a:rPr lang="en-US" altLang="zh-TW" sz="1000" dirty="0">
                <a:latin typeface="Times New Roman" panose="02020603050405020304" pitchFamily="18" charset="0"/>
                <a:cs typeface="Times New Roman" panose="02020603050405020304" pitchFamily="18" charset="0"/>
              </a:rPr>
              <a:t>[23] </a:t>
            </a:r>
            <a:r>
              <a:rPr lang="en-US" altLang="zh-TW" sz="1000" dirty="0" err="1">
                <a:latin typeface="Times New Roman" panose="02020603050405020304" pitchFamily="18" charset="0"/>
                <a:cs typeface="Times New Roman" panose="02020603050405020304" pitchFamily="18" charset="0"/>
              </a:rPr>
              <a:t>Zhiqiu</a:t>
            </a:r>
            <a:r>
              <a:rPr lang="en-US" altLang="zh-TW" sz="1000" dirty="0">
                <a:latin typeface="Times New Roman" panose="02020603050405020304" pitchFamily="18" charset="0"/>
                <a:cs typeface="Times New Roman" panose="02020603050405020304" pitchFamily="18" charset="0"/>
              </a:rPr>
              <a:t> Lin, Samuel Yu, </a:t>
            </a:r>
            <a:r>
              <a:rPr lang="en-US" altLang="zh-TW" sz="1000" dirty="0" err="1">
                <a:latin typeface="Times New Roman" panose="02020603050405020304" pitchFamily="18" charset="0"/>
                <a:cs typeface="Times New Roman" panose="02020603050405020304" pitchFamily="18" charset="0"/>
              </a:rPr>
              <a:t>Zhiyi</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Kuang</a:t>
            </a:r>
            <a:r>
              <a:rPr lang="en-US" altLang="zh-TW" sz="1000" dirty="0">
                <a:latin typeface="Times New Roman" panose="02020603050405020304" pitchFamily="18" charset="0"/>
                <a:cs typeface="Times New Roman" panose="02020603050405020304" pitchFamily="18" charset="0"/>
              </a:rPr>
              <a:t>, Deepak Pathak, and Deva Ramana. Multimodality helps unimodality: Cross-modal few-shot learning with multimodal models.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arXiv:2301.06267, 2023.</a:t>
            </a:r>
            <a:endParaRPr lang="zh-TW" altLang="en-US" sz="1000" dirty="0">
              <a:latin typeface="Times New Roman" panose="02020603050405020304" pitchFamily="18" charset="0"/>
              <a:cs typeface="Times New Roman" panose="02020603050405020304" pitchFamily="18" charset="0"/>
            </a:endParaRPr>
          </a:p>
          <a:p>
            <a:endParaRPr lang="en-US" altLang="zh-TW" sz="1000" dirty="0">
              <a:latin typeface="Times New Roman" panose="02020603050405020304" pitchFamily="18" charset="0"/>
              <a:cs typeface="Times New Roman" panose="02020603050405020304" pitchFamily="18" charset="0"/>
            </a:endParaRPr>
          </a:p>
          <a:p>
            <a:endParaRPr lang="en-US" altLang="zh-TW" sz="1000" dirty="0">
              <a:latin typeface="Times New Roman" panose="02020603050405020304" pitchFamily="18" charset="0"/>
              <a:cs typeface="Times New Roman" panose="02020603050405020304" pitchFamily="18" charset="0"/>
            </a:endParaRPr>
          </a:p>
          <a:p>
            <a:endParaRPr lang="zh-TW" alt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0772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49588F0-7D3A-895E-F792-0736332DA3CA}"/>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Illustrative Task</a:t>
            </a:r>
            <a:endParaRPr lang="zh-TW" altLang="en-US" dirty="0"/>
          </a:p>
        </p:txBody>
      </p:sp>
      <p:sp>
        <p:nvSpPr>
          <p:cNvPr id="3" name="內容版面配置區 2">
            <a:extLst>
              <a:ext uri="{FF2B5EF4-FFF2-40B4-BE49-F238E27FC236}">
                <a16:creationId xmlns:a16="http://schemas.microsoft.com/office/drawing/2014/main" id="{C0E7A49B-5D46-151A-9688-9B8EB1CE2F97}"/>
              </a:ext>
            </a:extLst>
          </p:cNvPr>
          <p:cNvSpPr>
            <a:spLocks noGrp="1"/>
          </p:cNvSpPr>
          <p:nvPr>
            <p:ph idx="1"/>
          </p:nvPr>
        </p:nvSpPr>
        <p:spPr/>
        <p:txBody>
          <a:bodyPr/>
          <a:lstStyle/>
          <a:p>
            <a:pPr marL="0" indent="0">
              <a:buNone/>
            </a:pPr>
            <a:r>
              <a:rPr lang="en-US" altLang="zh-TW" b="1" dirty="0">
                <a:latin typeface="Times New Roman" panose="02020603050405020304" pitchFamily="18" charset="0"/>
                <a:cs typeface="Times New Roman" panose="02020603050405020304" pitchFamily="18" charset="0"/>
              </a:rPr>
              <a:t>Previous white-box baselines: </a:t>
            </a:r>
          </a:p>
          <a:p>
            <a:pPr marL="0" indent="0">
              <a:buNone/>
            </a:pPr>
            <a:r>
              <a:rPr lang="en-US" altLang="zh-TW" sz="2400" dirty="0" err="1">
                <a:latin typeface="Times New Roman" panose="02020603050405020304" pitchFamily="18" charset="0"/>
                <a:cs typeface="Times New Roman" panose="02020603050405020304" pitchFamily="18" charset="0"/>
              </a:rPr>
              <a:t>CoOp</a:t>
            </a:r>
            <a:r>
              <a:rPr lang="en-US" altLang="zh-TW" sz="2400" dirty="0">
                <a:latin typeface="Times New Roman" panose="02020603050405020304" pitchFamily="18" charset="0"/>
                <a:cs typeface="Times New Roman" panose="02020603050405020304" pitchFamily="18" charset="0"/>
              </a:rPr>
              <a:t> [3], </a:t>
            </a:r>
            <a:r>
              <a:rPr lang="en-US" altLang="zh-TW" sz="2400" dirty="0" err="1">
                <a:latin typeface="Times New Roman" panose="02020603050405020304" pitchFamily="18" charset="0"/>
                <a:cs typeface="Times New Roman" panose="02020603050405020304" pitchFamily="18" charset="0"/>
              </a:rPr>
              <a:t>WiSE</a:t>
            </a:r>
            <a:r>
              <a:rPr lang="en-US" altLang="zh-TW" sz="2400" dirty="0">
                <a:latin typeface="Times New Roman" panose="02020603050405020304" pitchFamily="18" charset="0"/>
                <a:cs typeface="Times New Roman" panose="02020603050405020304" pitchFamily="18" charset="0"/>
              </a:rPr>
              <a:t>-FT [37], Cross-Modal Adaptation [23], DCLIP [5]</a:t>
            </a:r>
          </a:p>
          <a:p>
            <a:pPr marL="0" indent="0">
              <a:buNone/>
            </a:pPr>
            <a:endParaRPr lang="en-US" altLang="zh-TW" sz="2400" dirty="0">
              <a:latin typeface="Times New Roman" panose="02020603050405020304" pitchFamily="18" charset="0"/>
              <a:cs typeface="Times New Roman" panose="02020603050405020304" pitchFamily="18" charset="0"/>
            </a:endParaRPr>
          </a:p>
          <a:p>
            <a:pPr marL="0" indent="0">
              <a:buNone/>
            </a:pPr>
            <a:r>
              <a:rPr lang="en-US" altLang="zh-TW" b="1" dirty="0">
                <a:latin typeface="Times New Roman" panose="02020603050405020304" pitchFamily="18" charset="0"/>
                <a:cs typeface="Times New Roman" panose="02020603050405020304" pitchFamily="18" charset="0"/>
              </a:rPr>
              <a:t>Other black-box baselines: </a:t>
            </a:r>
          </a:p>
          <a:p>
            <a:pPr marL="0" indent="0">
              <a:buNone/>
            </a:pPr>
            <a:r>
              <a:rPr lang="en-US" altLang="zh-TW" sz="2400" dirty="0">
                <a:latin typeface="Times New Roman" panose="02020603050405020304" pitchFamily="18" charset="0"/>
                <a:cs typeface="Times New Roman" panose="02020603050405020304" pitchFamily="18" charset="0"/>
              </a:rPr>
              <a:t>- Including the vanilla class-agnostic templates “{</a:t>
            </a:r>
            <a:r>
              <a:rPr lang="en-US" altLang="zh-TW" sz="2400" dirty="0" err="1">
                <a:latin typeface="Times New Roman" panose="02020603050405020304" pitchFamily="18" charset="0"/>
                <a:cs typeface="Times New Roman" panose="02020603050405020304" pitchFamily="18" charset="0"/>
              </a:rPr>
              <a:t>classname</a:t>
            </a:r>
            <a:r>
              <a:rPr lang="en-US" altLang="zh-TW" sz="2400" dirty="0">
                <a:latin typeface="Times New Roman" panose="02020603050405020304" pitchFamily="18" charset="0"/>
                <a:cs typeface="Times New Roman" panose="02020603050405020304" pitchFamily="18" charset="0"/>
              </a:rPr>
              <a:t>}” and “a photo of a {</a:t>
            </a:r>
            <a:r>
              <a:rPr lang="en-US" altLang="zh-TW" sz="2400" dirty="0" err="1">
                <a:latin typeface="Times New Roman" panose="02020603050405020304" pitchFamily="18" charset="0"/>
                <a:cs typeface="Times New Roman" panose="02020603050405020304" pitchFamily="18" charset="0"/>
              </a:rPr>
              <a:t>classname</a:t>
            </a:r>
            <a:r>
              <a:rPr lang="en-US" altLang="zh-TW" sz="2400" dirty="0">
                <a:latin typeface="Times New Roman" panose="02020603050405020304" pitchFamily="18" charset="0"/>
                <a:cs typeface="Times New Roman" panose="02020603050405020304" pitchFamily="18" charset="0"/>
              </a:rPr>
              <a:t>}”</a:t>
            </a:r>
          </a:p>
          <a:p>
            <a:pPr marL="0" indent="0">
              <a:buNone/>
            </a:pPr>
            <a:r>
              <a:rPr lang="en-US" altLang="zh-TW" sz="2400" dirty="0">
                <a:latin typeface="Times New Roman" panose="02020603050405020304" pitchFamily="18" charset="0"/>
                <a:cs typeface="Times New Roman" panose="02020603050405020304" pitchFamily="18" charset="0"/>
              </a:rPr>
              <a:t>- Best Hand-Engineered templates released by OpenAI, </a:t>
            </a:r>
            <a:r>
              <a:rPr lang="en-US" altLang="zh-TW" sz="2400" dirty="0" err="1">
                <a:latin typeface="Times New Roman" panose="02020603050405020304" pitchFamily="18" charset="0"/>
                <a:cs typeface="Times New Roman" panose="02020603050405020304" pitchFamily="18" charset="0"/>
              </a:rPr>
              <a:t>eg.</a:t>
            </a:r>
            <a:r>
              <a:rPr lang="en-US" altLang="zh-TW" sz="2400" dirty="0">
                <a:latin typeface="Times New Roman" panose="02020603050405020304" pitchFamily="18" charset="0"/>
                <a:cs typeface="Times New Roman" panose="02020603050405020304" pitchFamily="18" charset="0"/>
              </a:rPr>
              <a:t>, “a centered satellite photo of {</a:t>
            </a:r>
            <a:r>
              <a:rPr lang="en-US" altLang="zh-TW" sz="2400" dirty="0" err="1">
                <a:latin typeface="Times New Roman" panose="02020603050405020304" pitchFamily="18" charset="0"/>
                <a:cs typeface="Times New Roman" panose="02020603050405020304" pitchFamily="18" charset="0"/>
              </a:rPr>
              <a:t>classname</a:t>
            </a:r>
            <a:r>
              <a:rPr lang="en-US" altLang="zh-TW" sz="2400" dirty="0">
                <a:latin typeface="Times New Roman" panose="02020603050405020304" pitchFamily="18" charset="0"/>
                <a:cs typeface="Times New Roman" panose="02020603050405020304" pitchFamily="18" charset="0"/>
              </a:rPr>
              <a:t>}.” for </a:t>
            </a:r>
            <a:r>
              <a:rPr lang="en-US" altLang="zh-TW" sz="2400" dirty="0" err="1">
                <a:latin typeface="Times New Roman" panose="02020603050405020304" pitchFamily="18" charset="0"/>
                <a:cs typeface="Times New Roman" panose="02020603050405020304" pitchFamily="18" charset="0"/>
              </a:rPr>
              <a:t>EuroSAT</a:t>
            </a:r>
            <a:r>
              <a:rPr lang="en-US" altLang="zh-TW" sz="2400" dirty="0">
                <a:latin typeface="Times New Roman" panose="02020603050405020304" pitchFamily="18" charset="0"/>
                <a:cs typeface="Times New Roman" panose="02020603050405020304" pitchFamily="18" charset="0"/>
              </a:rPr>
              <a:t> [17]</a:t>
            </a:r>
          </a:p>
          <a:p>
            <a:pPr marL="0" indent="0">
              <a:buNone/>
            </a:pPr>
            <a:r>
              <a:rPr lang="en-US" altLang="zh-TW" sz="2400" dirty="0">
                <a:latin typeface="Times New Roman" panose="02020603050405020304" pitchFamily="18" charset="0"/>
                <a:cs typeface="Times New Roman" panose="02020603050405020304" pitchFamily="18" charset="0"/>
              </a:rPr>
              <a:t>- Iterative APE [36], we use 30 positive prompts for our APE implementation.</a:t>
            </a:r>
          </a:p>
        </p:txBody>
      </p:sp>
      <p:sp>
        <p:nvSpPr>
          <p:cNvPr id="4" name="投影片編號版面配置區 3">
            <a:extLst>
              <a:ext uri="{FF2B5EF4-FFF2-40B4-BE49-F238E27FC236}">
                <a16:creationId xmlns:a16="http://schemas.microsoft.com/office/drawing/2014/main" id="{B7F6447F-5B27-106E-6039-67CBA30DB572}"/>
              </a:ext>
            </a:extLst>
          </p:cNvPr>
          <p:cNvSpPr>
            <a:spLocks noGrp="1"/>
          </p:cNvSpPr>
          <p:nvPr>
            <p:ph type="sldNum" sz="quarter" idx="12"/>
          </p:nvPr>
        </p:nvSpPr>
        <p:spPr/>
        <p:txBody>
          <a:bodyPr/>
          <a:lstStyle/>
          <a:p>
            <a:fld id="{3B929437-AD67-4617-B174-3FBC35688F07}" type="slidenum">
              <a:rPr lang="zh-TW" altLang="en-US" smtClean="0"/>
              <a:t>14</a:t>
            </a:fld>
            <a:endParaRPr lang="zh-TW" altLang="en-US"/>
          </a:p>
        </p:txBody>
      </p:sp>
      <p:sp>
        <p:nvSpPr>
          <p:cNvPr id="10" name="文字方塊 9">
            <a:extLst>
              <a:ext uri="{FF2B5EF4-FFF2-40B4-BE49-F238E27FC236}">
                <a16:creationId xmlns:a16="http://schemas.microsoft.com/office/drawing/2014/main" id="{FC0AE58C-CAAA-2010-44BE-01AA3C30A109}"/>
              </a:ext>
            </a:extLst>
          </p:cNvPr>
          <p:cNvSpPr txBox="1"/>
          <p:nvPr/>
        </p:nvSpPr>
        <p:spPr>
          <a:xfrm>
            <a:off x="5105843" y="193306"/>
            <a:ext cx="7009514" cy="1477328"/>
          </a:xfrm>
          <a:prstGeom prst="rect">
            <a:avLst/>
          </a:prstGeom>
          <a:noFill/>
        </p:spPr>
        <p:txBody>
          <a:bodyPr wrap="square">
            <a:spAutoFit/>
          </a:bodyPr>
          <a:lstStyle/>
          <a:p>
            <a:r>
              <a:rPr lang="en-US" altLang="zh-TW" sz="1000" dirty="0">
                <a:latin typeface="Times New Roman" panose="02020603050405020304" pitchFamily="18" charset="0"/>
                <a:cs typeface="Times New Roman" panose="02020603050405020304" pitchFamily="18" charset="0"/>
              </a:rPr>
              <a:t>[3] </a:t>
            </a:r>
            <a:r>
              <a:rPr lang="en-US" altLang="zh-TW" sz="1000" dirty="0" err="1">
                <a:latin typeface="Times New Roman" panose="02020603050405020304" pitchFamily="18" charset="0"/>
                <a:cs typeface="Times New Roman" panose="02020603050405020304" pitchFamily="18" charset="0"/>
              </a:rPr>
              <a:t>Kaiyang</a:t>
            </a:r>
            <a:r>
              <a:rPr lang="en-US" altLang="zh-TW" sz="1000" dirty="0">
                <a:latin typeface="Times New Roman" panose="02020603050405020304" pitchFamily="18" charset="0"/>
                <a:cs typeface="Times New Roman" panose="02020603050405020304" pitchFamily="18" charset="0"/>
              </a:rPr>
              <a:t> Zhou, </a:t>
            </a:r>
            <a:r>
              <a:rPr lang="en-US" altLang="zh-TW" sz="1000" dirty="0" err="1">
                <a:latin typeface="Times New Roman" panose="02020603050405020304" pitchFamily="18" charset="0"/>
                <a:cs typeface="Times New Roman" panose="02020603050405020304" pitchFamily="18" charset="0"/>
              </a:rPr>
              <a:t>Jingkang</a:t>
            </a:r>
            <a:r>
              <a:rPr lang="en-US" altLang="zh-TW" sz="1000" dirty="0">
                <a:latin typeface="Times New Roman" panose="02020603050405020304" pitchFamily="18" charset="0"/>
                <a:cs typeface="Times New Roman" panose="02020603050405020304" pitchFamily="18" charset="0"/>
              </a:rPr>
              <a:t> Yang, Chen Change Loy, and </a:t>
            </a:r>
            <a:r>
              <a:rPr lang="en-US" altLang="zh-TW" sz="1000" dirty="0" err="1">
                <a:latin typeface="Times New Roman" panose="02020603050405020304" pitchFamily="18" charset="0"/>
                <a:cs typeface="Times New Roman" panose="02020603050405020304" pitchFamily="18" charset="0"/>
              </a:rPr>
              <a:t>Ziwei</a:t>
            </a:r>
            <a:r>
              <a:rPr lang="en-US" altLang="zh-TW" sz="1000" dirty="0">
                <a:latin typeface="Times New Roman" panose="02020603050405020304" pitchFamily="18" charset="0"/>
                <a:cs typeface="Times New Roman" panose="02020603050405020304" pitchFamily="18" charset="0"/>
              </a:rPr>
              <a:t> Liu. Learning to prompt for vision-language models. International Journal of Computer Vision, 130(9):2337–2348, 2022.</a:t>
            </a:r>
          </a:p>
          <a:p>
            <a:r>
              <a:rPr lang="en-US" altLang="zh-TW" sz="1000" dirty="0">
                <a:latin typeface="Times New Roman" panose="02020603050405020304" pitchFamily="18" charset="0"/>
                <a:cs typeface="Times New Roman" panose="02020603050405020304" pitchFamily="18" charset="0"/>
              </a:rPr>
              <a:t>[5] </a:t>
            </a:r>
            <a:r>
              <a:rPr lang="en-US" altLang="zh-TW" sz="1000" dirty="0" err="1">
                <a:latin typeface="Times New Roman" panose="02020603050405020304" pitchFamily="18" charset="0"/>
                <a:cs typeface="Times New Roman" panose="02020603050405020304" pitchFamily="18" charset="0"/>
              </a:rPr>
              <a:t>Sachit</a:t>
            </a:r>
            <a:r>
              <a:rPr lang="en-US" altLang="zh-TW" sz="1000" dirty="0">
                <a:latin typeface="Times New Roman" panose="02020603050405020304" pitchFamily="18" charset="0"/>
                <a:cs typeface="Times New Roman" panose="02020603050405020304" pitchFamily="18" charset="0"/>
              </a:rPr>
              <a:t> Menon and Carl </a:t>
            </a:r>
            <a:r>
              <a:rPr lang="en-US" altLang="zh-TW" sz="1000" dirty="0" err="1">
                <a:latin typeface="Times New Roman" panose="02020603050405020304" pitchFamily="18" charset="0"/>
                <a:cs typeface="Times New Roman" panose="02020603050405020304" pitchFamily="18" charset="0"/>
              </a:rPr>
              <a:t>Vondrick</a:t>
            </a:r>
            <a:r>
              <a:rPr lang="en-US" altLang="zh-TW" sz="1000" dirty="0">
                <a:latin typeface="Times New Roman" panose="02020603050405020304" pitchFamily="18" charset="0"/>
                <a:cs typeface="Times New Roman" panose="02020603050405020304" pitchFamily="18" charset="0"/>
              </a:rPr>
              <a:t>. Visual classification via description from large language models.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arXiv:2210.07183, 2022.</a:t>
            </a:r>
          </a:p>
          <a:p>
            <a:r>
              <a:rPr lang="en-US" altLang="zh-TW" sz="1000" dirty="0">
                <a:latin typeface="Times New Roman" panose="02020603050405020304" pitchFamily="18" charset="0"/>
                <a:cs typeface="Times New Roman" panose="02020603050405020304" pitchFamily="18" charset="0"/>
              </a:rPr>
              <a:t>[23] </a:t>
            </a:r>
            <a:r>
              <a:rPr lang="en-US" altLang="zh-TW" sz="1000" dirty="0" err="1">
                <a:latin typeface="Times New Roman" panose="02020603050405020304" pitchFamily="18" charset="0"/>
                <a:cs typeface="Times New Roman" panose="02020603050405020304" pitchFamily="18" charset="0"/>
              </a:rPr>
              <a:t>Zhiqiu</a:t>
            </a:r>
            <a:r>
              <a:rPr lang="en-US" altLang="zh-TW" sz="1000" dirty="0">
                <a:latin typeface="Times New Roman" panose="02020603050405020304" pitchFamily="18" charset="0"/>
                <a:cs typeface="Times New Roman" panose="02020603050405020304" pitchFamily="18" charset="0"/>
              </a:rPr>
              <a:t> Lin, Samuel Yu, </a:t>
            </a:r>
            <a:r>
              <a:rPr lang="en-US" altLang="zh-TW" sz="1000" dirty="0" err="1">
                <a:latin typeface="Times New Roman" panose="02020603050405020304" pitchFamily="18" charset="0"/>
                <a:cs typeface="Times New Roman" panose="02020603050405020304" pitchFamily="18" charset="0"/>
              </a:rPr>
              <a:t>Zhiyi</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Kuang</a:t>
            </a:r>
            <a:r>
              <a:rPr lang="en-US" altLang="zh-TW" sz="1000" dirty="0">
                <a:latin typeface="Times New Roman" panose="02020603050405020304" pitchFamily="18" charset="0"/>
                <a:cs typeface="Times New Roman" panose="02020603050405020304" pitchFamily="18" charset="0"/>
              </a:rPr>
              <a:t>, Deepak Pathak, and Deva Ramana. Multimodality helps unimodality: Cross-modal few-shot learning with multimodal models.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arXiv:2301.06267, 2023.</a:t>
            </a:r>
          </a:p>
          <a:p>
            <a:r>
              <a:rPr lang="en-US" altLang="zh-TW" sz="1000" dirty="0">
                <a:latin typeface="Times New Roman" panose="02020603050405020304" pitchFamily="18" charset="0"/>
                <a:cs typeface="Times New Roman" panose="02020603050405020304" pitchFamily="18" charset="0"/>
              </a:rPr>
              <a:t>[37] Mitchell </a:t>
            </a:r>
            <a:r>
              <a:rPr lang="en-US" altLang="zh-TW" sz="1000" dirty="0" err="1">
                <a:latin typeface="Times New Roman" panose="02020603050405020304" pitchFamily="18" charset="0"/>
                <a:cs typeface="Times New Roman" panose="02020603050405020304" pitchFamily="18" charset="0"/>
              </a:rPr>
              <a:t>Wortsman</a:t>
            </a:r>
            <a:r>
              <a:rPr lang="en-US" altLang="zh-TW" sz="1000" dirty="0">
                <a:latin typeface="Times New Roman" panose="02020603050405020304" pitchFamily="18" charset="0"/>
                <a:cs typeface="Times New Roman" panose="02020603050405020304" pitchFamily="18" charset="0"/>
              </a:rPr>
              <a:t>, Gabriel </a:t>
            </a:r>
            <a:r>
              <a:rPr lang="en-US" altLang="zh-TW" sz="1000" dirty="0" err="1">
                <a:latin typeface="Times New Roman" panose="02020603050405020304" pitchFamily="18" charset="0"/>
                <a:cs typeface="Times New Roman" panose="02020603050405020304" pitchFamily="18" charset="0"/>
              </a:rPr>
              <a:t>Ilharco</a:t>
            </a:r>
            <a:r>
              <a:rPr lang="en-US" altLang="zh-TW" sz="1000" dirty="0">
                <a:latin typeface="Times New Roman" panose="02020603050405020304" pitchFamily="18" charset="0"/>
                <a:cs typeface="Times New Roman" panose="02020603050405020304" pitchFamily="18" charset="0"/>
              </a:rPr>
              <a:t>, Jong Wook Kim, Mike Li, Simon </a:t>
            </a:r>
            <a:r>
              <a:rPr lang="en-US" altLang="zh-TW" sz="1000" dirty="0" err="1">
                <a:latin typeface="Times New Roman" panose="02020603050405020304" pitchFamily="18" charset="0"/>
                <a:cs typeface="Times New Roman" panose="02020603050405020304" pitchFamily="18" charset="0"/>
              </a:rPr>
              <a:t>Kornblith</a:t>
            </a:r>
            <a:r>
              <a:rPr lang="en-US" altLang="zh-TW" sz="1000" dirty="0">
                <a:latin typeface="Times New Roman" panose="02020603050405020304" pitchFamily="18" charset="0"/>
                <a:cs typeface="Times New Roman" panose="02020603050405020304" pitchFamily="18" charset="0"/>
              </a:rPr>
              <a:t>, Rebecca </a:t>
            </a:r>
            <a:r>
              <a:rPr lang="en-US" altLang="zh-TW" sz="1000" dirty="0" err="1">
                <a:latin typeface="Times New Roman" panose="02020603050405020304" pitchFamily="18" charset="0"/>
                <a:cs typeface="Times New Roman" panose="02020603050405020304" pitchFamily="18" charset="0"/>
              </a:rPr>
              <a:t>Roelofs</a:t>
            </a:r>
            <a:r>
              <a:rPr lang="en-US" altLang="zh-TW" sz="1000" dirty="0">
                <a:latin typeface="Times New Roman" panose="02020603050405020304" pitchFamily="18" charset="0"/>
                <a:cs typeface="Times New Roman" panose="02020603050405020304" pitchFamily="18" charset="0"/>
              </a:rPr>
              <a:t>, Raphael Gontijo-Lopes, </a:t>
            </a:r>
            <a:r>
              <a:rPr lang="en-US" altLang="zh-TW" sz="1000" dirty="0" err="1">
                <a:latin typeface="Times New Roman" panose="02020603050405020304" pitchFamily="18" charset="0"/>
                <a:cs typeface="Times New Roman" panose="02020603050405020304" pitchFamily="18" charset="0"/>
              </a:rPr>
              <a:t>Hannaneh</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Hajishirzi</a:t>
            </a:r>
            <a:r>
              <a:rPr lang="en-US" altLang="zh-TW" sz="1000" dirty="0">
                <a:latin typeface="Times New Roman" panose="02020603050405020304" pitchFamily="18" charset="0"/>
                <a:cs typeface="Times New Roman" panose="02020603050405020304" pitchFamily="18" charset="0"/>
              </a:rPr>
              <a:t>, Ali Farhadi, </a:t>
            </a:r>
            <a:r>
              <a:rPr lang="en-US" altLang="zh-TW" sz="1000" dirty="0" err="1">
                <a:latin typeface="Times New Roman" panose="02020603050405020304" pitchFamily="18" charset="0"/>
                <a:cs typeface="Times New Roman" panose="02020603050405020304" pitchFamily="18" charset="0"/>
              </a:rPr>
              <a:t>Hongseok</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Namkoong</a:t>
            </a:r>
            <a:r>
              <a:rPr lang="en-US" altLang="zh-TW" sz="1000" dirty="0">
                <a:latin typeface="Times New Roman" panose="02020603050405020304" pitchFamily="18" charset="0"/>
                <a:cs typeface="Times New Roman" panose="02020603050405020304" pitchFamily="18" charset="0"/>
              </a:rPr>
              <a:t>, and Ludwig Schmidt. Robust fine-tuning of zero-shot models.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arXiv:2109.01903, 2021. https://arxiv.org/ abs/2109.01903.</a:t>
            </a:r>
          </a:p>
        </p:txBody>
      </p:sp>
      <p:sp>
        <p:nvSpPr>
          <p:cNvPr id="11" name="文字方塊 10">
            <a:extLst>
              <a:ext uri="{FF2B5EF4-FFF2-40B4-BE49-F238E27FC236}">
                <a16:creationId xmlns:a16="http://schemas.microsoft.com/office/drawing/2014/main" id="{E30820E5-D1BE-290B-F7F2-BFC84B1B661D}"/>
              </a:ext>
            </a:extLst>
          </p:cNvPr>
          <p:cNvSpPr txBox="1"/>
          <p:nvPr/>
        </p:nvSpPr>
        <p:spPr>
          <a:xfrm>
            <a:off x="265814" y="5956240"/>
            <a:ext cx="11353800" cy="400110"/>
          </a:xfrm>
          <a:prstGeom prst="rect">
            <a:avLst/>
          </a:prstGeom>
          <a:noFill/>
        </p:spPr>
        <p:txBody>
          <a:bodyPr wrap="square" rtlCol="0">
            <a:spAutoFit/>
          </a:bodyPr>
          <a:lstStyle/>
          <a:p>
            <a:r>
              <a:rPr lang="en-US" altLang="zh-TW" sz="1000" dirty="0">
                <a:latin typeface="Times New Roman" panose="02020603050405020304" pitchFamily="18" charset="0"/>
                <a:cs typeface="Times New Roman" panose="02020603050405020304" pitchFamily="18" charset="0"/>
              </a:rPr>
              <a:t>[17] Patrick </a:t>
            </a:r>
            <a:r>
              <a:rPr lang="en-US" altLang="zh-TW" sz="1000" dirty="0" err="1">
                <a:latin typeface="Times New Roman" panose="02020603050405020304" pitchFamily="18" charset="0"/>
                <a:cs typeface="Times New Roman" panose="02020603050405020304" pitchFamily="18" charset="0"/>
              </a:rPr>
              <a:t>Helber</a:t>
            </a:r>
            <a:r>
              <a:rPr lang="en-US" altLang="zh-TW" sz="1000" dirty="0">
                <a:latin typeface="Times New Roman" panose="02020603050405020304" pitchFamily="18" charset="0"/>
                <a:cs typeface="Times New Roman" panose="02020603050405020304" pitchFamily="18" charset="0"/>
              </a:rPr>
              <a:t>, Benjamin </a:t>
            </a:r>
            <a:r>
              <a:rPr lang="en-US" altLang="zh-TW" sz="1000" dirty="0" err="1">
                <a:latin typeface="Times New Roman" panose="02020603050405020304" pitchFamily="18" charset="0"/>
                <a:cs typeface="Times New Roman" panose="02020603050405020304" pitchFamily="18" charset="0"/>
              </a:rPr>
              <a:t>Bischke</a:t>
            </a:r>
            <a:r>
              <a:rPr lang="en-US" altLang="zh-TW" sz="1000" dirty="0">
                <a:latin typeface="Times New Roman" panose="02020603050405020304" pitchFamily="18" charset="0"/>
                <a:cs typeface="Times New Roman" panose="02020603050405020304" pitchFamily="18" charset="0"/>
              </a:rPr>
              <a:t>, Andreas </a:t>
            </a:r>
            <a:r>
              <a:rPr lang="en-US" altLang="zh-TW" sz="1000" dirty="0" err="1">
                <a:latin typeface="Times New Roman" panose="02020603050405020304" pitchFamily="18" charset="0"/>
                <a:cs typeface="Times New Roman" panose="02020603050405020304" pitchFamily="18" charset="0"/>
              </a:rPr>
              <a:t>Dengel</a:t>
            </a:r>
            <a:r>
              <a:rPr lang="en-US" altLang="zh-TW" sz="1000" dirty="0">
                <a:latin typeface="Times New Roman" panose="02020603050405020304" pitchFamily="18" charset="0"/>
                <a:cs typeface="Times New Roman" panose="02020603050405020304" pitchFamily="18" charset="0"/>
              </a:rPr>
              <a:t>, and Damian </a:t>
            </a:r>
            <a:r>
              <a:rPr lang="en-US" altLang="zh-TW" sz="1000" dirty="0" err="1">
                <a:latin typeface="Times New Roman" panose="02020603050405020304" pitchFamily="18" charset="0"/>
                <a:cs typeface="Times New Roman" panose="02020603050405020304" pitchFamily="18" charset="0"/>
              </a:rPr>
              <a:t>Borth</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Eurosat</a:t>
            </a:r>
            <a:r>
              <a:rPr lang="en-US" altLang="zh-TW" sz="1000" dirty="0">
                <a:latin typeface="Times New Roman" panose="02020603050405020304" pitchFamily="18" charset="0"/>
                <a:cs typeface="Times New Roman" panose="02020603050405020304" pitchFamily="18" charset="0"/>
              </a:rPr>
              <a:t>: A novel dataset and deep learning benchmark for land use and land cover classification, 2017.</a:t>
            </a:r>
          </a:p>
          <a:p>
            <a:r>
              <a:rPr lang="en-US" altLang="zh-TW" sz="1000" dirty="0">
                <a:latin typeface="Times New Roman" panose="02020603050405020304" pitchFamily="18" charset="0"/>
                <a:cs typeface="Times New Roman" panose="02020603050405020304" pitchFamily="18" charset="0"/>
              </a:rPr>
              <a:t>[36] </a:t>
            </a:r>
            <a:r>
              <a:rPr lang="en-US" altLang="zh-TW" sz="1000" dirty="0" err="1">
                <a:latin typeface="Times New Roman" panose="02020603050405020304" pitchFamily="18" charset="0"/>
                <a:cs typeface="Times New Roman" panose="02020603050405020304" pitchFamily="18" charset="0"/>
              </a:rPr>
              <a:t>Yongchao</a:t>
            </a:r>
            <a:r>
              <a:rPr lang="en-US" altLang="zh-TW" sz="1000" dirty="0">
                <a:latin typeface="Times New Roman" panose="02020603050405020304" pitchFamily="18" charset="0"/>
                <a:cs typeface="Times New Roman" panose="02020603050405020304" pitchFamily="18" charset="0"/>
              </a:rPr>
              <a:t> Zhou, Andrei Ioan </a:t>
            </a:r>
            <a:r>
              <a:rPr lang="en-US" altLang="zh-TW" sz="1000" dirty="0" err="1">
                <a:latin typeface="Times New Roman" panose="02020603050405020304" pitchFamily="18" charset="0"/>
                <a:cs typeface="Times New Roman" panose="02020603050405020304" pitchFamily="18" charset="0"/>
              </a:rPr>
              <a:t>Muresanu</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Ziwen</a:t>
            </a:r>
            <a:r>
              <a:rPr lang="en-US" altLang="zh-TW" sz="1000" dirty="0">
                <a:latin typeface="Times New Roman" panose="02020603050405020304" pitchFamily="18" charset="0"/>
                <a:cs typeface="Times New Roman" panose="02020603050405020304" pitchFamily="18" charset="0"/>
              </a:rPr>
              <a:t> Han, Keiran Paster, </a:t>
            </a:r>
            <a:r>
              <a:rPr lang="en-US" altLang="zh-TW" sz="1000" dirty="0" err="1">
                <a:latin typeface="Times New Roman" panose="02020603050405020304" pitchFamily="18" charset="0"/>
                <a:cs typeface="Times New Roman" panose="02020603050405020304" pitchFamily="18" charset="0"/>
              </a:rPr>
              <a:t>Silviu</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Pitis</a:t>
            </a:r>
            <a:r>
              <a:rPr lang="en-US" altLang="zh-TW" sz="1000" dirty="0">
                <a:latin typeface="Times New Roman" panose="02020603050405020304" pitchFamily="18" charset="0"/>
                <a:cs typeface="Times New Roman" panose="02020603050405020304" pitchFamily="18" charset="0"/>
              </a:rPr>
              <a:t>, Harris Chan, and Jimmy Ba. Large language models are human-level prompt engineers.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arXiv:2211.01910, 2022. </a:t>
            </a:r>
            <a:endParaRPr lang="zh-TW" alt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9594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C696E6AB-F1E8-188A-DBA7-B9DE5F028318}"/>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Illustrative Task</a:t>
            </a:r>
            <a:endParaRPr lang="zh-TW" altLang="en-US" dirty="0"/>
          </a:p>
        </p:txBody>
      </p:sp>
      <p:pic>
        <p:nvPicPr>
          <p:cNvPr id="5" name="圖片 4">
            <a:extLst>
              <a:ext uri="{FF2B5EF4-FFF2-40B4-BE49-F238E27FC236}">
                <a16:creationId xmlns:a16="http://schemas.microsoft.com/office/drawing/2014/main" id="{449637B1-3645-EE81-8478-CB6786D02AAC}"/>
              </a:ext>
            </a:extLst>
          </p:cNvPr>
          <p:cNvPicPr>
            <a:picLocks noChangeAspect="1"/>
          </p:cNvPicPr>
          <p:nvPr/>
        </p:nvPicPr>
        <p:blipFill>
          <a:blip r:embed="rId3"/>
          <a:stretch>
            <a:fillRect/>
          </a:stretch>
        </p:blipFill>
        <p:spPr>
          <a:xfrm>
            <a:off x="736623" y="2030043"/>
            <a:ext cx="10718753" cy="3647743"/>
          </a:xfrm>
          <a:prstGeom prst="rect">
            <a:avLst/>
          </a:prstGeom>
        </p:spPr>
      </p:pic>
      <p:sp>
        <p:nvSpPr>
          <p:cNvPr id="6" name="投影片編號版面配置區 5">
            <a:extLst>
              <a:ext uri="{FF2B5EF4-FFF2-40B4-BE49-F238E27FC236}">
                <a16:creationId xmlns:a16="http://schemas.microsoft.com/office/drawing/2014/main" id="{B17F4CAE-F82E-F5F5-073E-D118B309E0A5}"/>
              </a:ext>
            </a:extLst>
          </p:cNvPr>
          <p:cNvSpPr>
            <a:spLocks noGrp="1"/>
          </p:cNvSpPr>
          <p:nvPr>
            <p:ph type="sldNum" sz="quarter" idx="12"/>
          </p:nvPr>
        </p:nvSpPr>
        <p:spPr/>
        <p:txBody>
          <a:bodyPr/>
          <a:lstStyle/>
          <a:p>
            <a:fld id="{3B929437-AD67-4617-B174-3FBC35688F07}" type="slidenum">
              <a:rPr lang="zh-TW" altLang="en-US" smtClean="0"/>
              <a:t>15</a:t>
            </a:fld>
            <a:endParaRPr lang="zh-TW" altLang="en-US"/>
          </a:p>
        </p:txBody>
      </p:sp>
    </p:spTree>
    <p:extLst>
      <p:ext uri="{BB962C8B-B14F-4D97-AF65-F5344CB8AC3E}">
        <p14:creationId xmlns:p14="http://schemas.microsoft.com/office/powerpoint/2010/main" val="24948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920DEC3-99CC-001E-51DA-86E54FBE0249}"/>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Illustrative Task</a:t>
            </a:r>
            <a:endParaRPr lang="zh-TW" altLang="en-US" dirty="0"/>
          </a:p>
        </p:txBody>
      </p:sp>
      <p:pic>
        <p:nvPicPr>
          <p:cNvPr id="5" name="內容版面配置區 4">
            <a:extLst>
              <a:ext uri="{FF2B5EF4-FFF2-40B4-BE49-F238E27FC236}">
                <a16:creationId xmlns:a16="http://schemas.microsoft.com/office/drawing/2014/main" id="{30DA1FA0-79A6-1BCF-3D44-31B89B430206}"/>
              </a:ext>
            </a:extLst>
          </p:cNvPr>
          <p:cNvPicPr>
            <a:picLocks noGrp="1" noChangeAspect="1"/>
          </p:cNvPicPr>
          <p:nvPr>
            <p:ph idx="1"/>
          </p:nvPr>
        </p:nvPicPr>
        <p:blipFill>
          <a:blip r:embed="rId3"/>
          <a:stretch>
            <a:fillRect/>
          </a:stretch>
        </p:blipFill>
        <p:spPr>
          <a:xfrm>
            <a:off x="1270201" y="1270812"/>
            <a:ext cx="8841362" cy="5517884"/>
          </a:xfrm>
        </p:spPr>
      </p:pic>
      <p:sp>
        <p:nvSpPr>
          <p:cNvPr id="6" name="投影片編號版面配置區 5">
            <a:extLst>
              <a:ext uri="{FF2B5EF4-FFF2-40B4-BE49-F238E27FC236}">
                <a16:creationId xmlns:a16="http://schemas.microsoft.com/office/drawing/2014/main" id="{DE3B66CB-96A0-4F8D-D3EC-5D2909BFCA30}"/>
              </a:ext>
            </a:extLst>
          </p:cNvPr>
          <p:cNvSpPr>
            <a:spLocks noGrp="1"/>
          </p:cNvSpPr>
          <p:nvPr>
            <p:ph type="sldNum" sz="quarter" idx="12"/>
          </p:nvPr>
        </p:nvSpPr>
        <p:spPr/>
        <p:txBody>
          <a:bodyPr/>
          <a:lstStyle/>
          <a:p>
            <a:fld id="{3B929437-AD67-4617-B174-3FBC35688F07}" type="slidenum">
              <a:rPr lang="zh-TW" altLang="en-US" smtClean="0"/>
              <a:t>16</a:t>
            </a:fld>
            <a:endParaRPr lang="zh-TW" altLang="en-US"/>
          </a:p>
        </p:txBody>
      </p:sp>
    </p:spTree>
    <p:extLst>
      <p:ext uri="{BB962C8B-B14F-4D97-AF65-F5344CB8AC3E}">
        <p14:creationId xmlns:p14="http://schemas.microsoft.com/office/powerpoint/2010/main" val="9645781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4AAE239-DBA8-EC34-21FB-899BD8459BE4}"/>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Additional Analysis</a:t>
            </a:r>
            <a:endParaRPr lang="zh-TW" altLang="en-US" dirty="0">
              <a:latin typeface="Times New Roman" panose="02020603050405020304" pitchFamily="18" charset="0"/>
              <a:cs typeface="Times New Roman" panose="02020603050405020304" pitchFamily="18" charset="0"/>
            </a:endParaRPr>
          </a:p>
        </p:txBody>
      </p:sp>
      <p:sp>
        <p:nvSpPr>
          <p:cNvPr id="3" name="內容版面配置區 2">
            <a:extLst>
              <a:ext uri="{FF2B5EF4-FFF2-40B4-BE49-F238E27FC236}">
                <a16:creationId xmlns:a16="http://schemas.microsoft.com/office/drawing/2014/main" id="{0ED20209-1758-4701-6FB2-AA98BF750E9A}"/>
              </a:ext>
            </a:extLst>
          </p:cNvPr>
          <p:cNvSpPr>
            <a:spLocks noGrp="1"/>
          </p:cNvSpPr>
          <p:nvPr>
            <p:ph idx="1"/>
          </p:nvPr>
        </p:nvSpPr>
        <p:spPr>
          <a:xfrm>
            <a:off x="838200" y="1538546"/>
            <a:ext cx="10868247" cy="4351338"/>
          </a:xfrm>
        </p:spPr>
        <p:txBody>
          <a:bodyPr>
            <a:normAutofit/>
          </a:bodyPr>
          <a:lstStyle/>
          <a:p>
            <a:pPr marL="0" indent="0">
              <a:buNone/>
            </a:pPr>
            <a:r>
              <a:rPr lang="en-US" altLang="zh-TW" sz="2400" dirty="0">
                <a:latin typeface="Times New Roman" panose="02020603050405020304" pitchFamily="18" charset="0"/>
                <a:cs typeface="Times New Roman" panose="02020603050405020304" pitchFamily="18" charset="0"/>
              </a:rPr>
              <a:t>Balancing exploration and exploitation can improve the final performance</a:t>
            </a:r>
          </a:p>
          <a:p>
            <a:pPr marL="0" indent="0">
              <a:buNone/>
            </a:pPr>
            <a:r>
              <a:rPr lang="en-US" altLang="zh-TW" sz="2400" dirty="0">
                <a:latin typeface="Times New Roman" panose="02020603050405020304" pitchFamily="18" charset="0"/>
                <a:cs typeface="Times New Roman" panose="02020603050405020304" pitchFamily="18" charset="0"/>
              </a:rPr>
              <a:t>- fixed budget:</a:t>
            </a:r>
            <a:r>
              <a:rPr lang="zh-TW" altLang="en-US" sz="2400" dirty="0">
                <a:latin typeface="Times New Roman" panose="02020603050405020304" pitchFamily="18" charset="0"/>
                <a:cs typeface="Times New Roman" panose="02020603050405020304" pitchFamily="18" charset="0"/>
              </a:rPr>
              <a:t> </a:t>
            </a:r>
            <a:r>
              <a:rPr lang="en-US" altLang="zh-TW" sz="2400" dirty="0">
                <a:latin typeface="Times New Roman" panose="02020603050405020304" pitchFamily="18" charset="0"/>
                <a:cs typeface="Times New Roman" panose="02020603050405020304" pitchFamily="18" charset="0"/>
              </a:rPr>
              <a:t>500 API calls per restart </a:t>
            </a:r>
            <a:endParaRPr lang="zh-TW" altLang="en-US" sz="2400" dirty="0">
              <a:latin typeface="Times New Roman" panose="02020603050405020304" pitchFamily="18" charset="0"/>
              <a:cs typeface="Times New Roman" panose="02020603050405020304" pitchFamily="18" charset="0"/>
            </a:endParaRPr>
          </a:p>
        </p:txBody>
      </p:sp>
      <p:sp>
        <p:nvSpPr>
          <p:cNvPr id="4" name="投影片編號版面配置區 3">
            <a:extLst>
              <a:ext uri="{FF2B5EF4-FFF2-40B4-BE49-F238E27FC236}">
                <a16:creationId xmlns:a16="http://schemas.microsoft.com/office/drawing/2014/main" id="{3781773B-9E91-2A4F-6ACE-843BA7A109E5}"/>
              </a:ext>
            </a:extLst>
          </p:cNvPr>
          <p:cNvSpPr>
            <a:spLocks noGrp="1"/>
          </p:cNvSpPr>
          <p:nvPr>
            <p:ph type="sldNum" sz="quarter" idx="12"/>
          </p:nvPr>
        </p:nvSpPr>
        <p:spPr/>
        <p:txBody>
          <a:bodyPr/>
          <a:lstStyle/>
          <a:p>
            <a:fld id="{3B929437-AD67-4617-B174-3FBC35688F07}" type="slidenum">
              <a:rPr lang="zh-TW" altLang="en-US" smtClean="0"/>
              <a:t>17</a:t>
            </a:fld>
            <a:endParaRPr lang="zh-TW" altLang="en-US"/>
          </a:p>
        </p:txBody>
      </p:sp>
      <p:pic>
        <p:nvPicPr>
          <p:cNvPr id="6" name="圖片 5">
            <a:extLst>
              <a:ext uri="{FF2B5EF4-FFF2-40B4-BE49-F238E27FC236}">
                <a16:creationId xmlns:a16="http://schemas.microsoft.com/office/drawing/2014/main" id="{AD420EB2-6961-EAE5-C8C9-0F4E88C9F1BF}"/>
              </a:ext>
            </a:extLst>
          </p:cNvPr>
          <p:cNvPicPr>
            <a:picLocks noChangeAspect="1"/>
          </p:cNvPicPr>
          <p:nvPr/>
        </p:nvPicPr>
        <p:blipFill>
          <a:blip r:embed="rId3"/>
          <a:stretch>
            <a:fillRect/>
          </a:stretch>
        </p:blipFill>
        <p:spPr>
          <a:xfrm>
            <a:off x="2489956" y="2442747"/>
            <a:ext cx="7564734" cy="4415253"/>
          </a:xfrm>
          <a:prstGeom prst="rect">
            <a:avLst/>
          </a:prstGeom>
        </p:spPr>
      </p:pic>
    </p:spTree>
    <p:extLst>
      <p:ext uri="{BB962C8B-B14F-4D97-AF65-F5344CB8AC3E}">
        <p14:creationId xmlns:p14="http://schemas.microsoft.com/office/powerpoint/2010/main" val="11686664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173679C-2591-86E2-E0A2-51D58B72C134}"/>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Additional Analysis</a:t>
            </a:r>
            <a:endParaRPr lang="zh-TW" altLang="en-US" dirty="0"/>
          </a:p>
        </p:txBody>
      </p:sp>
      <p:sp>
        <p:nvSpPr>
          <p:cNvPr id="3" name="內容版面配置區 2">
            <a:extLst>
              <a:ext uri="{FF2B5EF4-FFF2-40B4-BE49-F238E27FC236}">
                <a16:creationId xmlns:a16="http://schemas.microsoft.com/office/drawing/2014/main" id="{6C137FC6-EEF3-7A17-8D90-3E17DCAD614B}"/>
              </a:ext>
            </a:extLst>
          </p:cNvPr>
          <p:cNvSpPr>
            <a:spLocks noGrp="1"/>
          </p:cNvSpPr>
          <p:nvPr>
            <p:ph idx="1"/>
          </p:nvPr>
        </p:nvSpPr>
        <p:spPr/>
        <p:txBody>
          <a:bodyPr/>
          <a:lstStyle/>
          <a:p>
            <a:endParaRPr lang="zh-TW" altLang="en-US"/>
          </a:p>
        </p:txBody>
      </p:sp>
      <p:sp>
        <p:nvSpPr>
          <p:cNvPr id="4" name="投影片編號版面配置區 3">
            <a:extLst>
              <a:ext uri="{FF2B5EF4-FFF2-40B4-BE49-F238E27FC236}">
                <a16:creationId xmlns:a16="http://schemas.microsoft.com/office/drawing/2014/main" id="{4A8838E9-CC89-50CD-AD6E-C84D612D25B3}"/>
              </a:ext>
            </a:extLst>
          </p:cNvPr>
          <p:cNvSpPr>
            <a:spLocks noGrp="1"/>
          </p:cNvSpPr>
          <p:nvPr>
            <p:ph type="sldNum" sz="quarter" idx="12"/>
          </p:nvPr>
        </p:nvSpPr>
        <p:spPr/>
        <p:txBody>
          <a:bodyPr/>
          <a:lstStyle/>
          <a:p>
            <a:fld id="{3B929437-AD67-4617-B174-3FBC35688F07}" type="slidenum">
              <a:rPr lang="zh-TW" altLang="en-US" smtClean="0"/>
              <a:t>18</a:t>
            </a:fld>
            <a:endParaRPr lang="zh-TW" altLang="en-US"/>
          </a:p>
        </p:txBody>
      </p:sp>
      <p:pic>
        <p:nvPicPr>
          <p:cNvPr id="6" name="圖片 5">
            <a:extLst>
              <a:ext uri="{FF2B5EF4-FFF2-40B4-BE49-F238E27FC236}">
                <a16:creationId xmlns:a16="http://schemas.microsoft.com/office/drawing/2014/main" id="{95C1BC95-7EEE-10A6-1B24-D6E58A2CC761}"/>
              </a:ext>
            </a:extLst>
          </p:cNvPr>
          <p:cNvPicPr>
            <a:picLocks noChangeAspect="1"/>
          </p:cNvPicPr>
          <p:nvPr/>
        </p:nvPicPr>
        <p:blipFill>
          <a:blip r:embed="rId3"/>
          <a:stretch>
            <a:fillRect/>
          </a:stretch>
        </p:blipFill>
        <p:spPr>
          <a:xfrm>
            <a:off x="731875" y="1412081"/>
            <a:ext cx="10400941" cy="5080794"/>
          </a:xfrm>
          <a:prstGeom prst="rect">
            <a:avLst/>
          </a:prstGeom>
        </p:spPr>
      </p:pic>
    </p:spTree>
    <p:extLst>
      <p:ext uri="{BB962C8B-B14F-4D97-AF65-F5344CB8AC3E}">
        <p14:creationId xmlns:p14="http://schemas.microsoft.com/office/powerpoint/2010/main" val="30335931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1B653BEC-8C70-780B-F627-0A064A8160EC}"/>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Additional Analysis</a:t>
            </a:r>
            <a:endParaRPr lang="zh-TW" altLang="en-US" dirty="0"/>
          </a:p>
        </p:txBody>
      </p:sp>
      <p:sp>
        <p:nvSpPr>
          <p:cNvPr id="4" name="投影片編號版面配置區 3">
            <a:extLst>
              <a:ext uri="{FF2B5EF4-FFF2-40B4-BE49-F238E27FC236}">
                <a16:creationId xmlns:a16="http://schemas.microsoft.com/office/drawing/2014/main" id="{9C89C5D9-D0FA-5A5F-680D-2043F80D8D2C}"/>
              </a:ext>
            </a:extLst>
          </p:cNvPr>
          <p:cNvSpPr>
            <a:spLocks noGrp="1"/>
          </p:cNvSpPr>
          <p:nvPr>
            <p:ph type="sldNum" sz="quarter" idx="12"/>
          </p:nvPr>
        </p:nvSpPr>
        <p:spPr/>
        <p:txBody>
          <a:bodyPr/>
          <a:lstStyle/>
          <a:p>
            <a:fld id="{3B929437-AD67-4617-B174-3FBC35688F07}" type="slidenum">
              <a:rPr lang="zh-TW" altLang="en-US" smtClean="0"/>
              <a:t>19</a:t>
            </a:fld>
            <a:endParaRPr lang="zh-TW" altLang="en-US" dirty="0"/>
          </a:p>
        </p:txBody>
      </p:sp>
      <p:pic>
        <p:nvPicPr>
          <p:cNvPr id="8" name="圖片 7">
            <a:extLst>
              <a:ext uri="{FF2B5EF4-FFF2-40B4-BE49-F238E27FC236}">
                <a16:creationId xmlns:a16="http://schemas.microsoft.com/office/drawing/2014/main" id="{9DCF7B2E-1BF4-1096-1E28-8594DC81A2F0}"/>
              </a:ext>
            </a:extLst>
          </p:cNvPr>
          <p:cNvPicPr>
            <a:picLocks noChangeAspect="1"/>
          </p:cNvPicPr>
          <p:nvPr/>
        </p:nvPicPr>
        <p:blipFill>
          <a:blip r:embed="rId3"/>
          <a:stretch>
            <a:fillRect/>
          </a:stretch>
        </p:blipFill>
        <p:spPr>
          <a:xfrm>
            <a:off x="1093381" y="1790621"/>
            <a:ext cx="9739313" cy="2564376"/>
          </a:xfrm>
          <a:prstGeom prst="rect">
            <a:avLst/>
          </a:prstGeom>
        </p:spPr>
      </p:pic>
      <p:sp>
        <p:nvSpPr>
          <p:cNvPr id="10" name="文字方塊 9">
            <a:extLst>
              <a:ext uri="{FF2B5EF4-FFF2-40B4-BE49-F238E27FC236}">
                <a16:creationId xmlns:a16="http://schemas.microsoft.com/office/drawing/2014/main" id="{88CB246D-A5DC-FB11-142D-B5ECAAC87E4F}"/>
              </a:ext>
            </a:extLst>
          </p:cNvPr>
          <p:cNvSpPr txBox="1"/>
          <p:nvPr/>
        </p:nvSpPr>
        <p:spPr>
          <a:xfrm>
            <a:off x="1348562" y="4390001"/>
            <a:ext cx="9283996" cy="830997"/>
          </a:xfrm>
          <a:prstGeom prst="rect">
            <a:avLst/>
          </a:prstGeom>
          <a:noFill/>
        </p:spPr>
        <p:txBody>
          <a:bodyPr wrap="square" rtlCol="0">
            <a:spAutoFit/>
          </a:bodyPr>
          <a:lstStyle/>
          <a:p>
            <a:r>
              <a:rPr lang="en-US" altLang="zh-TW" sz="2400" dirty="0">
                <a:latin typeface="Times New Roman" panose="02020603050405020304" pitchFamily="18" charset="0"/>
                <a:cs typeface="Times New Roman" panose="02020603050405020304" pitchFamily="18" charset="0"/>
              </a:rPr>
              <a:t>Table 3: Black-box transferring prompts from ResNet-50 to other CLIP architectures on 16-shot ImageNet</a:t>
            </a:r>
            <a:endParaRPr lang="zh-TW"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612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98610E1-C63E-B93F-9971-DC1F9695BE6F}"/>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Outline</a:t>
            </a:r>
            <a:endParaRPr lang="zh-TW" altLang="en-US" dirty="0">
              <a:latin typeface="Times New Roman" panose="02020603050405020304" pitchFamily="18" charset="0"/>
              <a:cs typeface="Times New Roman" panose="02020603050405020304" pitchFamily="18" charset="0"/>
            </a:endParaRPr>
          </a:p>
        </p:txBody>
      </p:sp>
      <p:sp>
        <p:nvSpPr>
          <p:cNvPr id="3" name="內容版面配置區 2">
            <a:extLst>
              <a:ext uri="{FF2B5EF4-FFF2-40B4-BE49-F238E27FC236}">
                <a16:creationId xmlns:a16="http://schemas.microsoft.com/office/drawing/2014/main" id="{C06EAFB2-F5D8-59FC-08B1-C2E06516E068}"/>
              </a:ext>
            </a:extLst>
          </p:cNvPr>
          <p:cNvSpPr>
            <a:spLocks noGrp="1"/>
          </p:cNvSpPr>
          <p:nvPr>
            <p:ph idx="1"/>
          </p:nvPr>
        </p:nvSpPr>
        <p:spPr/>
        <p:txBody>
          <a:bodyPr/>
          <a:lstStyle/>
          <a:p>
            <a:r>
              <a:rPr lang="en-US" altLang="zh-TW" dirty="0">
                <a:latin typeface="Times New Roman" panose="02020603050405020304" pitchFamily="18" charset="0"/>
                <a:cs typeface="Times New Roman" panose="02020603050405020304" pitchFamily="18" charset="0"/>
              </a:rPr>
              <a:t>Introduction</a:t>
            </a:r>
          </a:p>
          <a:p>
            <a:r>
              <a:rPr lang="en-US" altLang="zh-TW" dirty="0">
                <a:latin typeface="Times New Roman" panose="02020603050405020304" pitchFamily="18" charset="0"/>
                <a:cs typeface="Times New Roman" panose="02020603050405020304" pitchFamily="18" charset="0"/>
              </a:rPr>
              <a:t>Related Work</a:t>
            </a:r>
          </a:p>
          <a:p>
            <a:r>
              <a:rPr lang="en-US" altLang="zh-TW" dirty="0">
                <a:latin typeface="Times New Roman" panose="02020603050405020304" pitchFamily="18" charset="0"/>
                <a:cs typeface="Times New Roman" panose="02020603050405020304" pitchFamily="18" charset="0"/>
              </a:rPr>
              <a:t>Method</a:t>
            </a:r>
          </a:p>
          <a:p>
            <a:r>
              <a:rPr lang="en-US" altLang="zh-TW" dirty="0">
                <a:latin typeface="Times New Roman" panose="02020603050405020304" pitchFamily="18" charset="0"/>
                <a:cs typeface="Times New Roman" panose="02020603050405020304" pitchFamily="18" charset="0"/>
              </a:rPr>
              <a:t>Illustrative Task</a:t>
            </a:r>
          </a:p>
          <a:p>
            <a:r>
              <a:rPr lang="en-US" altLang="zh-TW" dirty="0">
                <a:latin typeface="Times New Roman" panose="02020603050405020304" pitchFamily="18" charset="0"/>
                <a:cs typeface="Times New Roman" panose="02020603050405020304" pitchFamily="18" charset="0"/>
              </a:rPr>
              <a:t>Additional Analysis</a:t>
            </a:r>
          </a:p>
          <a:p>
            <a:r>
              <a:rPr lang="en-US" altLang="zh-TW" dirty="0">
                <a:latin typeface="Times New Roman" panose="02020603050405020304" pitchFamily="18" charset="0"/>
                <a:cs typeface="Times New Roman" panose="02020603050405020304" pitchFamily="18" charset="0"/>
              </a:rPr>
              <a:t>Conclusion</a:t>
            </a:r>
          </a:p>
          <a:p>
            <a:endParaRPr lang="zh-TW" altLang="en-US" dirty="0">
              <a:latin typeface="Times New Roman" panose="02020603050405020304" pitchFamily="18" charset="0"/>
              <a:cs typeface="Times New Roman" panose="02020603050405020304" pitchFamily="18" charset="0"/>
            </a:endParaRPr>
          </a:p>
        </p:txBody>
      </p:sp>
      <p:sp>
        <p:nvSpPr>
          <p:cNvPr id="4" name="投影片編號版面配置區 3">
            <a:extLst>
              <a:ext uri="{FF2B5EF4-FFF2-40B4-BE49-F238E27FC236}">
                <a16:creationId xmlns:a16="http://schemas.microsoft.com/office/drawing/2014/main" id="{3B200D50-65DE-56F5-C5AF-F1FB9939D79C}"/>
              </a:ext>
            </a:extLst>
          </p:cNvPr>
          <p:cNvSpPr>
            <a:spLocks noGrp="1"/>
          </p:cNvSpPr>
          <p:nvPr>
            <p:ph type="sldNum" sz="quarter" idx="12"/>
          </p:nvPr>
        </p:nvSpPr>
        <p:spPr/>
        <p:txBody>
          <a:bodyPr/>
          <a:lstStyle/>
          <a:p>
            <a:fld id="{3B929437-AD67-4617-B174-3FBC35688F07}" type="slidenum">
              <a:rPr lang="zh-TW" altLang="en-US" smtClean="0"/>
              <a:t>2</a:t>
            </a:fld>
            <a:endParaRPr lang="zh-TW" altLang="en-US"/>
          </a:p>
        </p:txBody>
      </p:sp>
    </p:spTree>
    <p:extLst>
      <p:ext uri="{BB962C8B-B14F-4D97-AF65-F5344CB8AC3E}">
        <p14:creationId xmlns:p14="http://schemas.microsoft.com/office/powerpoint/2010/main" val="17381239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DCFCB2B-A04B-F89A-C1C5-265F4D8C7ED5}"/>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Conclusion</a:t>
            </a:r>
            <a:endParaRPr lang="zh-TW" altLang="en-US" dirty="0">
              <a:latin typeface="Times New Roman" panose="02020603050405020304" pitchFamily="18" charset="0"/>
              <a:cs typeface="Times New Roman" panose="02020603050405020304" pitchFamily="18" charset="0"/>
            </a:endParaRPr>
          </a:p>
        </p:txBody>
      </p:sp>
      <p:sp>
        <p:nvSpPr>
          <p:cNvPr id="3" name="內容版面配置區 2">
            <a:extLst>
              <a:ext uri="{FF2B5EF4-FFF2-40B4-BE49-F238E27FC236}">
                <a16:creationId xmlns:a16="http://schemas.microsoft.com/office/drawing/2014/main" id="{C96BAB57-A3A9-10E7-3C66-6F206E8B5C26}"/>
              </a:ext>
            </a:extLst>
          </p:cNvPr>
          <p:cNvSpPr>
            <a:spLocks noGrp="1"/>
          </p:cNvSpPr>
          <p:nvPr>
            <p:ph idx="1"/>
          </p:nvPr>
        </p:nvSpPr>
        <p:spPr/>
        <p:txBody>
          <a:bodyPr>
            <a:normAutofit/>
          </a:bodyPr>
          <a:lstStyle/>
          <a:p>
            <a:pPr algn="l">
              <a:buFont typeface="Arial" panose="020B0604020202020204" pitchFamily="34" charset="0"/>
              <a:buChar char="•"/>
            </a:pPr>
            <a:r>
              <a:rPr lang="en-US" altLang="zh-TW" sz="2400" b="0" i="0" dirty="0">
                <a:solidFill>
                  <a:srgbClr val="374151"/>
                </a:solidFill>
                <a:effectLst/>
                <a:latin typeface="Times New Roman" panose="02020603050405020304" pitchFamily="18" charset="0"/>
                <a:cs typeface="Times New Roman" panose="02020603050405020304" pitchFamily="18" charset="0"/>
              </a:rPr>
              <a:t>We introduce a method using LLMs to engineer prompts for black-box VLMs.</a:t>
            </a:r>
          </a:p>
          <a:p>
            <a:pPr algn="l">
              <a:buFont typeface="Arial" panose="020B0604020202020204" pitchFamily="34" charset="0"/>
              <a:buChar char="•"/>
            </a:pPr>
            <a:r>
              <a:rPr lang="en-US" altLang="zh-TW" sz="2400" b="0" i="0" dirty="0">
                <a:solidFill>
                  <a:srgbClr val="374151"/>
                </a:solidFill>
                <a:effectLst/>
                <a:latin typeface="Times New Roman" panose="02020603050405020304" pitchFamily="18" charset="0"/>
                <a:cs typeface="Times New Roman" panose="02020603050405020304" pitchFamily="18" charset="0"/>
              </a:rPr>
              <a:t>Our approach integrates a conversational feedback loop with chat-based LLMs.</a:t>
            </a:r>
          </a:p>
          <a:p>
            <a:pPr algn="l">
              <a:buFont typeface="Arial" panose="020B0604020202020204" pitchFamily="34" charset="0"/>
              <a:buChar char="•"/>
            </a:pPr>
            <a:r>
              <a:rPr lang="en-US" altLang="zh-TW" sz="2400" b="0" i="0" dirty="0">
                <a:solidFill>
                  <a:srgbClr val="374151"/>
                </a:solidFill>
                <a:effectLst/>
                <a:latin typeface="Times New Roman" panose="02020603050405020304" pitchFamily="18" charset="0"/>
                <a:cs typeface="Times New Roman" panose="02020603050405020304" pitchFamily="18" charset="0"/>
              </a:rPr>
              <a:t>In one-shot image classification, we outperform many black-box techniques and compete with white-box methods. </a:t>
            </a:r>
          </a:p>
          <a:p>
            <a:pPr algn="l">
              <a:buFont typeface="Arial" panose="020B0604020202020204" pitchFamily="34" charset="0"/>
              <a:buChar char="•"/>
            </a:pPr>
            <a:r>
              <a:rPr lang="en-US" altLang="zh-TW" sz="2400" b="0" i="0" dirty="0">
                <a:solidFill>
                  <a:srgbClr val="374151"/>
                </a:solidFill>
                <a:effectLst/>
                <a:latin typeface="Times New Roman" panose="02020603050405020304" pitchFamily="18" charset="0"/>
                <a:cs typeface="Times New Roman" panose="02020603050405020304" pitchFamily="18" charset="0"/>
              </a:rPr>
              <a:t>Our method produces prompts that are more universally applicable across different black-box VLMs.</a:t>
            </a:r>
          </a:p>
          <a:p>
            <a:pPr algn="l">
              <a:buFont typeface="Arial" panose="020B0604020202020204" pitchFamily="34" charset="0"/>
              <a:buChar char="•"/>
            </a:pPr>
            <a:endParaRPr lang="en-US" altLang="zh-TW" sz="2400" b="0" i="0" dirty="0">
              <a:solidFill>
                <a:srgbClr val="374151"/>
              </a:solidFill>
              <a:effectLst/>
              <a:latin typeface="Times New Roman" panose="02020603050405020304" pitchFamily="18" charset="0"/>
              <a:cs typeface="Times New Roman" panose="02020603050405020304" pitchFamily="18" charset="0"/>
            </a:endParaRPr>
          </a:p>
          <a:p>
            <a:endParaRPr lang="zh-TW" altLang="en-US" dirty="0"/>
          </a:p>
        </p:txBody>
      </p:sp>
      <p:sp>
        <p:nvSpPr>
          <p:cNvPr id="4" name="投影片編號版面配置區 3">
            <a:extLst>
              <a:ext uri="{FF2B5EF4-FFF2-40B4-BE49-F238E27FC236}">
                <a16:creationId xmlns:a16="http://schemas.microsoft.com/office/drawing/2014/main" id="{AE33AC44-59D1-8739-A2AB-AF769698023B}"/>
              </a:ext>
            </a:extLst>
          </p:cNvPr>
          <p:cNvSpPr>
            <a:spLocks noGrp="1"/>
          </p:cNvSpPr>
          <p:nvPr>
            <p:ph type="sldNum" sz="quarter" idx="12"/>
          </p:nvPr>
        </p:nvSpPr>
        <p:spPr/>
        <p:txBody>
          <a:bodyPr/>
          <a:lstStyle/>
          <a:p>
            <a:fld id="{3B929437-AD67-4617-B174-3FBC35688F07}" type="slidenum">
              <a:rPr lang="zh-TW" altLang="en-US" smtClean="0"/>
              <a:t>20</a:t>
            </a:fld>
            <a:endParaRPr lang="zh-TW" altLang="en-US"/>
          </a:p>
        </p:txBody>
      </p:sp>
    </p:spTree>
    <p:extLst>
      <p:ext uri="{BB962C8B-B14F-4D97-AF65-F5344CB8AC3E}">
        <p14:creationId xmlns:p14="http://schemas.microsoft.com/office/powerpoint/2010/main" val="3453461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F584EFF-427B-E773-ED23-85B54433DF6A}"/>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Introduction</a:t>
            </a:r>
            <a:endParaRPr lang="zh-TW" altLang="en-US" dirty="0">
              <a:latin typeface="Times New Roman" panose="02020603050405020304" pitchFamily="18" charset="0"/>
              <a:cs typeface="Times New Roman" panose="02020603050405020304" pitchFamily="18" charset="0"/>
            </a:endParaRPr>
          </a:p>
        </p:txBody>
      </p:sp>
      <p:sp>
        <p:nvSpPr>
          <p:cNvPr id="3" name="內容版面配置區 2">
            <a:extLst>
              <a:ext uri="{FF2B5EF4-FFF2-40B4-BE49-F238E27FC236}">
                <a16:creationId xmlns:a16="http://schemas.microsoft.com/office/drawing/2014/main" id="{CEDE2AEA-B939-49F7-5BE7-9CB06CDD777E}"/>
              </a:ext>
            </a:extLst>
          </p:cNvPr>
          <p:cNvSpPr>
            <a:spLocks noGrp="1"/>
          </p:cNvSpPr>
          <p:nvPr>
            <p:ph idx="1"/>
          </p:nvPr>
        </p:nvSpPr>
        <p:spPr>
          <a:xfrm>
            <a:off x="838199" y="1825625"/>
            <a:ext cx="10637939" cy="4351338"/>
          </a:xfrm>
        </p:spPr>
        <p:txBody>
          <a:bodyPr>
            <a:normAutofit/>
          </a:bodyPr>
          <a:lstStyle/>
          <a:p>
            <a:r>
              <a:rPr lang="en-US" altLang="zh-TW" sz="2400" dirty="0">
                <a:latin typeface="Times New Roman" panose="02020603050405020304" pitchFamily="18" charset="0"/>
                <a:cs typeface="Times New Roman" panose="02020603050405020304" pitchFamily="18" charset="0"/>
              </a:rPr>
              <a:t>Fine-tuning strategy typically relies on backpropagation, which requires transparent “white-box” access to the model weights.</a:t>
            </a:r>
          </a:p>
          <a:p>
            <a:r>
              <a:rPr lang="en-US" altLang="zh-TW" sz="2400" dirty="0">
                <a:latin typeface="Times New Roman" panose="02020603050405020304" pitchFamily="18" charset="0"/>
                <a:cs typeface="Times New Roman" panose="02020603050405020304" pitchFamily="18" charset="0"/>
              </a:rPr>
              <a:t>Increasing number of VLMs [1, 7, 8, 28, 29] are not releasing their weights due to privacy and legal concerns [30, 31].</a:t>
            </a:r>
          </a:p>
          <a:p>
            <a:r>
              <a:rPr lang="en-US" altLang="zh-TW" sz="2400" dirty="0">
                <a:latin typeface="Times New Roman" panose="02020603050405020304" pitchFamily="18" charset="0"/>
                <a:cs typeface="Times New Roman" panose="02020603050405020304" pitchFamily="18" charset="0"/>
              </a:rPr>
              <a:t>We propose employing chat-based LLMs as black-box optimizers to search for the best text prompt.</a:t>
            </a:r>
          </a:p>
          <a:p>
            <a:r>
              <a:rPr lang="en-US" altLang="zh-TW" sz="2400" dirty="0">
                <a:latin typeface="Times New Roman" panose="02020603050405020304" pitchFamily="18" charset="0"/>
                <a:cs typeface="Times New Roman" panose="02020603050405020304" pitchFamily="18" charset="0"/>
              </a:rPr>
              <a:t>We begin with random prompts, assess their one-shot training accuracy, and then iteratively ask ChatGPT to refine them based on the best and worst outcomes.</a:t>
            </a:r>
          </a:p>
          <a:p>
            <a:endParaRPr lang="en-US" altLang="zh-TW" sz="2400" dirty="0">
              <a:latin typeface="Times New Roman" panose="02020603050405020304" pitchFamily="18" charset="0"/>
              <a:cs typeface="Times New Roman" panose="02020603050405020304" pitchFamily="18" charset="0"/>
            </a:endParaRPr>
          </a:p>
        </p:txBody>
      </p:sp>
      <p:sp>
        <p:nvSpPr>
          <p:cNvPr id="4" name="文字方塊 3">
            <a:extLst>
              <a:ext uri="{FF2B5EF4-FFF2-40B4-BE49-F238E27FC236}">
                <a16:creationId xmlns:a16="http://schemas.microsoft.com/office/drawing/2014/main" id="{C738C252-11E8-8BD1-6561-3D2C8CC098BF}"/>
              </a:ext>
            </a:extLst>
          </p:cNvPr>
          <p:cNvSpPr txBox="1"/>
          <p:nvPr/>
        </p:nvSpPr>
        <p:spPr>
          <a:xfrm>
            <a:off x="88490" y="5112774"/>
            <a:ext cx="11729884" cy="1631216"/>
          </a:xfrm>
          <a:prstGeom prst="rect">
            <a:avLst/>
          </a:prstGeom>
          <a:noFill/>
        </p:spPr>
        <p:txBody>
          <a:bodyPr wrap="square" rtlCol="0">
            <a:spAutoFit/>
          </a:bodyPr>
          <a:lstStyle/>
          <a:p>
            <a:r>
              <a:rPr lang="en-US" altLang="zh-TW" sz="1000" dirty="0">
                <a:latin typeface="Times New Roman" panose="02020603050405020304" pitchFamily="18" charset="0"/>
                <a:cs typeface="Times New Roman" panose="02020603050405020304" pitchFamily="18" charset="0"/>
              </a:rPr>
              <a:t>[1] OpenAI. Gpt-4 technical report. 2023.</a:t>
            </a:r>
          </a:p>
          <a:p>
            <a:r>
              <a:rPr lang="en-US" altLang="zh-TW" sz="1000" dirty="0">
                <a:latin typeface="Times New Roman" panose="02020603050405020304" pitchFamily="18" charset="0"/>
                <a:cs typeface="Times New Roman" panose="02020603050405020304" pitchFamily="18" charset="0"/>
              </a:rPr>
              <a:t>[7] Jean-Baptiste </a:t>
            </a:r>
            <a:r>
              <a:rPr lang="en-US" altLang="zh-TW" sz="1000" dirty="0" err="1">
                <a:latin typeface="Times New Roman" panose="02020603050405020304" pitchFamily="18" charset="0"/>
                <a:cs typeface="Times New Roman" panose="02020603050405020304" pitchFamily="18" charset="0"/>
              </a:rPr>
              <a:t>Alayrac</a:t>
            </a:r>
            <a:r>
              <a:rPr lang="en-US" altLang="zh-TW" sz="1000" dirty="0">
                <a:latin typeface="Times New Roman" panose="02020603050405020304" pitchFamily="18" charset="0"/>
                <a:cs typeface="Times New Roman" panose="02020603050405020304" pitchFamily="18" charset="0"/>
              </a:rPr>
              <a:t>, Jeff Donahue, Pauline Luc, Antoine </a:t>
            </a:r>
            <a:r>
              <a:rPr lang="en-US" altLang="zh-TW" sz="1000" dirty="0" err="1">
                <a:latin typeface="Times New Roman" panose="02020603050405020304" pitchFamily="18" charset="0"/>
                <a:cs typeface="Times New Roman" panose="02020603050405020304" pitchFamily="18" charset="0"/>
              </a:rPr>
              <a:t>Miech</a:t>
            </a:r>
            <a:r>
              <a:rPr lang="en-US" altLang="zh-TW" sz="1000" dirty="0">
                <a:latin typeface="Times New Roman" panose="02020603050405020304" pitchFamily="18" charset="0"/>
                <a:cs typeface="Times New Roman" panose="02020603050405020304" pitchFamily="18" charset="0"/>
              </a:rPr>
              <a:t>, Iain Barr, Yana Hasson, Karel </a:t>
            </a:r>
            <a:r>
              <a:rPr lang="en-US" altLang="zh-TW" sz="1000" dirty="0" err="1">
                <a:latin typeface="Times New Roman" panose="02020603050405020304" pitchFamily="18" charset="0"/>
                <a:cs typeface="Times New Roman" panose="02020603050405020304" pitchFamily="18" charset="0"/>
              </a:rPr>
              <a:t>Lenc</a:t>
            </a:r>
            <a:r>
              <a:rPr lang="en-US" altLang="zh-TW" sz="1000" dirty="0">
                <a:latin typeface="Times New Roman" panose="02020603050405020304" pitchFamily="18" charset="0"/>
                <a:cs typeface="Times New Roman" panose="02020603050405020304" pitchFamily="18" charset="0"/>
              </a:rPr>
              <a:t>, Arthur Mensch, Katherine </a:t>
            </a:r>
            <a:r>
              <a:rPr lang="en-US" altLang="zh-TW" sz="1000" dirty="0" err="1">
                <a:latin typeface="Times New Roman" panose="02020603050405020304" pitchFamily="18" charset="0"/>
                <a:cs typeface="Times New Roman" panose="02020603050405020304" pitchFamily="18" charset="0"/>
              </a:rPr>
              <a:t>Millican</a:t>
            </a:r>
            <a:r>
              <a:rPr lang="en-US" altLang="zh-TW" sz="1000" dirty="0">
                <a:latin typeface="Times New Roman" panose="02020603050405020304" pitchFamily="18" charset="0"/>
                <a:cs typeface="Times New Roman" panose="02020603050405020304" pitchFamily="18" charset="0"/>
              </a:rPr>
              <a:t>, Malcolm Reynolds, et al. Flamingo: a visual language model for few-shot learning. Advances in Neural Information Processing Systems, 35:23716–23736, 2022. </a:t>
            </a:r>
          </a:p>
          <a:p>
            <a:r>
              <a:rPr lang="en-US" altLang="zh-TW" sz="1000" dirty="0">
                <a:latin typeface="Times New Roman" panose="02020603050405020304" pitchFamily="18" charset="0"/>
                <a:cs typeface="Times New Roman" panose="02020603050405020304" pitchFamily="18" charset="0"/>
              </a:rPr>
              <a:t>[8] </a:t>
            </a:r>
            <a:r>
              <a:rPr lang="en-US" altLang="zh-TW" sz="1000" dirty="0" err="1">
                <a:latin typeface="Times New Roman" panose="02020603050405020304" pitchFamily="18" charset="0"/>
                <a:cs typeface="Times New Roman" panose="02020603050405020304" pitchFamily="18" charset="0"/>
              </a:rPr>
              <a:t>Jianfeng</a:t>
            </a:r>
            <a:r>
              <a:rPr lang="en-US" altLang="zh-TW" sz="1000" dirty="0">
                <a:latin typeface="Times New Roman" panose="02020603050405020304" pitchFamily="18" charset="0"/>
                <a:cs typeface="Times New Roman" panose="02020603050405020304" pitchFamily="18" charset="0"/>
              </a:rPr>
              <a:t> Wang, Zhengyuan Yang, </a:t>
            </a:r>
            <a:r>
              <a:rPr lang="en-US" altLang="zh-TW" sz="1000" dirty="0" err="1">
                <a:latin typeface="Times New Roman" panose="02020603050405020304" pitchFamily="18" charset="0"/>
                <a:cs typeface="Times New Roman" panose="02020603050405020304" pitchFamily="18" charset="0"/>
              </a:rPr>
              <a:t>Xiaowei</a:t>
            </a:r>
            <a:r>
              <a:rPr lang="en-US" altLang="zh-TW" sz="1000" dirty="0">
                <a:latin typeface="Times New Roman" panose="02020603050405020304" pitchFamily="18" charset="0"/>
                <a:cs typeface="Times New Roman" panose="02020603050405020304" pitchFamily="18" charset="0"/>
              </a:rPr>
              <a:t> Hu, </a:t>
            </a:r>
            <a:r>
              <a:rPr lang="en-US" altLang="zh-TW" sz="1000" dirty="0" err="1">
                <a:latin typeface="Times New Roman" panose="02020603050405020304" pitchFamily="18" charset="0"/>
                <a:cs typeface="Times New Roman" panose="02020603050405020304" pitchFamily="18" charset="0"/>
              </a:rPr>
              <a:t>Linjie</a:t>
            </a:r>
            <a:r>
              <a:rPr lang="en-US" altLang="zh-TW" sz="1000" dirty="0">
                <a:latin typeface="Times New Roman" panose="02020603050405020304" pitchFamily="18" charset="0"/>
                <a:cs typeface="Times New Roman" panose="02020603050405020304" pitchFamily="18" charset="0"/>
              </a:rPr>
              <a:t> Li, Kevin Lin, </a:t>
            </a:r>
            <a:r>
              <a:rPr lang="en-US" altLang="zh-TW" sz="1000" dirty="0" err="1">
                <a:latin typeface="Times New Roman" panose="02020603050405020304" pitchFamily="18" charset="0"/>
                <a:cs typeface="Times New Roman" panose="02020603050405020304" pitchFamily="18" charset="0"/>
              </a:rPr>
              <a:t>Zhe</a:t>
            </a:r>
            <a:r>
              <a:rPr lang="en-US" altLang="zh-TW" sz="1000" dirty="0">
                <a:latin typeface="Times New Roman" panose="02020603050405020304" pitchFamily="18" charset="0"/>
                <a:cs typeface="Times New Roman" panose="02020603050405020304" pitchFamily="18" charset="0"/>
              </a:rPr>
              <a:t> Gan, </a:t>
            </a:r>
            <a:r>
              <a:rPr lang="en-US" altLang="zh-TW" sz="1000" dirty="0" err="1">
                <a:latin typeface="Times New Roman" panose="02020603050405020304" pitchFamily="18" charset="0"/>
                <a:cs typeface="Times New Roman" panose="02020603050405020304" pitchFamily="18" charset="0"/>
              </a:rPr>
              <a:t>Zicheng</a:t>
            </a:r>
            <a:r>
              <a:rPr lang="en-US" altLang="zh-TW" sz="1000" dirty="0">
                <a:latin typeface="Times New Roman" panose="02020603050405020304" pitchFamily="18" charset="0"/>
                <a:cs typeface="Times New Roman" panose="02020603050405020304" pitchFamily="18" charset="0"/>
              </a:rPr>
              <a:t> Liu, Ce Liu, and Lijuan Wang. Git: A generative image-to-text transformer for vision and language.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arXiv:2205.14100, 2022.</a:t>
            </a:r>
          </a:p>
          <a:p>
            <a:r>
              <a:rPr lang="en-US" altLang="zh-TW" sz="1000" dirty="0">
                <a:latin typeface="Times New Roman" panose="02020603050405020304" pitchFamily="18" charset="0"/>
                <a:cs typeface="Times New Roman" panose="02020603050405020304" pitchFamily="18" charset="0"/>
              </a:rPr>
              <a:t>[28] </a:t>
            </a:r>
            <a:r>
              <a:rPr lang="en-US" altLang="zh-TW" sz="1000" dirty="0" err="1">
                <a:latin typeface="Times New Roman" panose="02020603050405020304" pitchFamily="18" charset="0"/>
                <a:cs typeface="Times New Roman" panose="02020603050405020304" pitchFamily="18" charset="0"/>
              </a:rPr>
              <a:t>Jiahui</a:t>
            </a:r>
            <a:r>
              <a:rPr lang="en-US" altLang="zh-TW" sz="1000" dirty="0">
                <a:latin typeface="Times New Roman" panose="02020603050405020304" pitchFamily="18" charset="0"/>
                <a:cs typeface="Times New Roman" panose="02020603050405020304" pitchFamily="18" charset="0"/>
              </a:rPr>
              <a:t> Yu, Zirui Wang, Vijay Vasudevan, Legg Yeung, </a:t>
            </a:r>
            <a:r>
              <a:rPr lang="en-US" altLang="zh-TW" sz="1000" dirty="0" err="1">
                <a:latin typeface="Times New Roman" panose="02020603050405020304" pitchFamily="18" charset="0"/>
                <a:cs typeface="Times New Roman" panose="02020603050405020304" pitchFamily="18" charset="0"/>
              </a:rPr>
              <a:t>Mojtaba</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Seyedhosseini</a:t>
            </a:r>
            <a:r>
              <a:rPr lang="en-US" altLang="zh-TW" sz="1000" dirty="0">
                <a:latin typeface="Times New Roman" panose="02020603050405020304" pitchFamily="18" charset="0"/>
                <a:cs typeface="Times New Roman" panose="02020603050405020304" pitchFamily="18" charset="0"/>
              </a:rPr>
              <a:t>, and </a:t>
            </a:r>
            <a:r>
              <a:rPr lang="en-US" altLang="zh-TW" sz="1000" dirty="0" err="1">
                <a:latin typeface="Times New Roman" panose="02020603050405020304" pitchFamily="18" charset="0"/>
                <a:cs typeface="Times New Roman" panose="02020603050405020304" pitchFamily="18" charset="0"/>
              </a:rPr>
              <a:t>Yonghui</a:t>
            </a:r>
            <a:r>
              <a:rPr lang="en-US" altLang="zh-TW" sz="1000" dirty="0">
                <a:latin typeface="Times New Roman" panose="02020603050405020304" pitchFamily="18" charset="0"/>
                <a:cs typeface="Times New Roman" panose="02020603050405020304" pitchFamily="18" charset="0"/>
              </a:rPr>
              <a:t> Wu. Coca: Contrastive captioners are image-text foundation models.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arXiv:2205.01917, 2022. </a:t>
            </a:r>
          </a:p>
          <a:p>
            <a:r>
              <a:rPr lang="en-US" altLang="zh-TW" sz="1000" dirty="0">
                <a:latin typeface="Times New Roman" panose="02020603050405020304" pitchFamily="18" charset="0"/>
                <a:cs typeface="Times New Roman" panose="02020603050405020304" pitchFamily="18" charset="0"/>
              </a:rPr>
              <a:t>[29] Danny </a:t>
            </a:r>
            <a:r>
              <a:rPr lang="en-US" altLang="zh-TW" sz="1000" dirty="0" err="1">
                <a:latin typeface="Times New Roman" panose="02020603050405020304" pitchFamily="18" charset="0"/>
                <a:cs typeface="Times New Roman" panose="02020603050405020304" pitchFamily="18" charset="0"/>
              </a:rPr>
              <a:t>Driess</a:t>
            </a:r>
            <a:r>
              <a:rPr lang="en-US" altLang="zh-TW" sz="1000" dirty="0">
                <a:latin typeface="Times New Roman" panose="02020603050405020304" pitchFamily="18" charset="0"/>
                <a:cs typeface="Times New Roman" panose="02020603050405020304" pitchFamily="18" charset="0"/>
              </a:rPr>
              <a:t>, Fei Xia, Mehdi SM </a:t>
            </a:r>
            <a:r>
              <a:rPr lang="en-US" altLang="zh-TW" sz="1000" dirty="0" err="1">
                <a:latin typeface="Times New Roman" panose="02020603050405020304" pitchFamily="18" charset="0"/>
                <a:cs typeface="Times New Roman" panose="02020603050405020304" pitchFamily="18" charset="0"/>
              </a:rPr>
              <a:t>Sajjadi</a:t>
            </a:r>
            <a:r>
              <a:rPr lang="en-US" altLang="zh-TW" sz="1000" dirty="0">
                <a:latin typeface="Times New Roman" panose="02020603050405020304" pitchFamily="18" charset="0"/>
                <a:cs typeface="Times New Roman" panose="02020603050405020304" pitchFamily="18" charset="0"/>
              </a:rPr>
              <a:t>, Corey Lynch, </a:t>
            </a:r>
            <a:r>
              <a:rPr lang="en-US" altLang="zh-TW" sz="1000" dirty="0" err="1">
                <a:latin typeface="Times New Roman" panose="02020603050405020304" pitchFamily="18" charset="0"/>
                <a:cs typeface="Times New Roman" panose="02020603050405020304" pitchFamily="18" charset="0"/>
              </a:rPr>
              <a:t>Aakanksha</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Chowdhery</a:t>
            </a:r>
            <a:r>
              <a:rPr lang="en-US" altLang="zh-TW" sz="1000" dirty="0">
                <a:latin typeface="Times New Roman" panose="02020603050405020304" pitchFamily="18" charset="0"/>
                <a:cs typeface="Times New Roman" panose="02020603050405020304" pitchFamily="18" charset="0"/>
              </a:rPr>
              <a:t>, Brian </a:t>
            </a:r>
            <a:r>
              <a:rPr lang="en-US" altLang="zh-TW" sz="1000" dirty="0" err="1">
                <a:latin typeface="Times New Roman" panose="02020603050405020304" pitchFamily="18" charset="0"/>
                <a:cs typeface="Times New Roman" panose="02020603050405020304" pitchFamily="18" charset="0"/>
              </a:rPr>
              <a:t>Ichter</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Ayzaan</a:t>
            </a:r>
            <a:r>
              <a:rPr lang="en-US" altLang="zh-TW" sz="1000" dirty="0">
                <a:latin typeface="Times New Roman" panose="02020603050405020304" pitchFamily="18" charset="0"/>
                <a:cs typeface="Times New Roman" panose="02020603050405020304" pitchFamily="18" charset="0"/>
              </a:rPr>
              <a:t> Wahid, Jonathan Tompson, Quan Vuong, Tianhe Yu, et al. Palm-e: An embodied multimodal language model.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arXiv:2303.03378, 2023.</a:t>
            </a:r>
          </a:p>
          <a:p>
            <a:r>
              <a:rPr lang="en-US" altLang="zh-TW" sz="1000" dirty="0">
                <a:latin typeface="Times New Roman" panose="02020603050405020304" pitchFamily="18" charset="0"/>
                <a:cs typeface="Times New Roman" panose="02020603050405020304" pitchFamily="18" charset="0"/>
              </a:rPr>
              <a:t>[30] Tian Li, </a:t>
            </a:r>
            <a:r>
              <a:rPr lang="en-US" altLang="zh-TW" sz="1000" dirty="0" err="1">
                <a:latin typeface="Times New Roman" panose="02020603050405020304" pitchFamily="18" charset="0"/>
                <a:cs typeface="Times New Roman" panose="02020603050405020304" pitchFamily="18" charset="0"/>
              </a:rPr>
              <a:t>Anit</a:t>
            </a:r>
            <a:r>
              <a:rPr lang="en-US" altLang="zh-TW" sz="1000" dirty="0">
                <a:latin typeface="Times New Roman" panose="02020603050405020304" pitchFamily="18" charset="0"/>
                <a:cs typeface="Times New Roman" panose="02020603050405020304" pitchFamily="18" charset="0"/>
              </a:rPr>
              <a:t> Kumar Sahu, </a:t>
            </a:r>
            <a:r>
              <a:rPr lang="en-US" altLang="zh-TW" sz="1000" dirty="0" err="1">
                <a:latin typeface="Times New Roman" panose="02020603050405020304" pitchFamily="18" charset="0"/>
                <a:cs typeface="Times New Roman" panose="02020603050405020304" pitchFamily="18" charset="0"/>
              </a:rPr>
              <a:t>Ameet</a:t>
            </a:r>
            <a:r>
              <a:rPr lang="en-US" altLang="zh-TW" sz="1000" dirty="0">
                <a:latin typeface="Times New Roman" panose="02020603050405020304" pitchFamily="18" charset="0"/>
                <a:cs typeface="Times New Roman" panose="02020603050405020304" pitchFamily="18" charset="0"/>
              </a:rPr>
              <a:t> Talwalkar, and Virginia Smith. Federated learning: Challenges, methods, and future directions. IEEE signal processing magazine, 37(3):50–60, 2020. </a:t>
            </a:r>
          </a:p>
          <a:p>
            <a:r>
              <a:rPr lang="en-US" altLang="zh-TW" sz="1000" dirty="0">
                <a:latin typeface="Times New Roman" panose="02020603050405020304" pitchFamily="18" charset="0"/>
                <a:cs typeface="Times New Roman" panose="02020603050405020304" pitchFamily="18" charset="0"/>
              </a:rPr>
              <a:t>[31] Aleksander </a:t>
            </a:r>
            <a:r>
              <a:rPr lang="en-US" altLang="zh-TW" sz="1000" dirty="0" err="1">
                <a:latin typeface="Times New Roman" panose="02020603050405020304" pitchFamily="18" charset="0"/>
                <a:cs typeface="Times New Roman" panose="02020603050405020304" pitchFamily="18" charset="0"/>
              </a:rPr>
              <a:t>Madry</a:t>
            </a:r>
            <a:r>
              <a:rPr lang="en-US" altLang="zh-TW" sz="1000" dirty="0">
                <a:latin typeface="Times New Roman" panose="02020603050405020304" pitchFamily="18" charset="0"/>
                <a:cs typeface="Times New Roman" panose="02020603050405020304" pitchFamily="18" charset="0"/>
              </a:rPr>
              <a:t>, Aleksandar </a:t>
            </a:r>
            <a:r>
              <a:rPr lang="en-US" altLang="zh-TW" sz="1000" dirty="0" err="1">
                <a:latin typeface="Times New Roman" panose="02020603050405020304" pitchFamily="18" charset="0"/>
                <a:cs typeface="Times New Roman" panose="02020603050405020304" pitchFamily="18" charset="0"/>
              </a:rPr>
              <a:t>Makelov</a:t>
            </a:r>
            <a:r>
              <a:rPr lang="en-US" altLang="zh-TW" sz="1000" dirty="0">
                <a:latin typeface="Times New Roman" panose="02020603050405020304" pitchFamily="18" charset="0"/>
                <a:cs typeface="Times New Roman" panose="02020603050405020304" pitchFamily="18" charset="0"/>
              </a:rPr>
              <a:t>, Ludwig Schmidt, Dimitris Tsipras, and Adrian </a:t>
            </a:r>
            <a:r>
              <a:rPr lang="en-US" altLang="zh-TW" sz="1000" dirty="0" err="1">
                <a:latin typeface="Times New Roman" panose="02020603050405020304" pitchFamily="18" charset="0"/>
                <a:cs typeface="Times New Roman" panose="02020603050405020304" pitchFamily="18" charset="0"/>
              </a:rPr>
              <a:t>Vladu</a:t>
            </a:r>
            <a:r>
              <a:rPr lang="en-US" altLang="zh-TW" sz="1000" dirty="0">
                <a:latin typeface="Times New Roman" panose="02020603050405020304" pitchFamily="18" charset="0"/>
                <a:cs typeface="Times New Roman" panose="02020603050405020304" pitchFamily="18" charset="0"/>
              </a:rPr>
              <a:t>. Towards deep learning models resistant to adversarial attacks.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arXiv:1706.06083, 2017.</a:t>
            </a:r>
            <a:endParaRPr lang="zh-TW" altLang="en-US" sz="1000" dirty="0">
              <a:latin typeface="Times New Roman" panose="02020603050405020304" pitchFamily="18" charset="0"/>
              <a:cs typeface="Times New Roman" panose="02020603050405020304" pitchFamily="18" charset="0"/>
            </a:endParaRPr>
          </a:p>
        </p:txBody>
      </p:sp>
      <p:sp>
        <p:nvSpPr>
          <p:cNvPr id="5" name="投影片編號版面配置區 4">
            <a:extLst>
              <a:ext uri="{FF2B5EF4-FFF2-40B4-BE49-F238E27FC236}">
                <a16:creationId xmlns:a16="http://schemas.microsoft.com/office/drawing/2014/main" id="{32AA819C-3F1D-8898-8EE7-FFD5545A1AE5}"/>
              </a:ext>
            </a:extLst>
          </p:cNvPr>
          <p:cNvSpPr>
            <a:spLocks noGrp="1"/>
          </p:cNvSpPr>
          <p:nvPr>
            <p:ph type="sldNum" sz="quarter" idx="12"/>
          </p:nvPr>
        </p:nvSpPr>
        <p:spPr/>
        <p:txBody>
          <a:bodyPr/>
          <a:lstStyle/>
          <a:p>
            <a:fld id="{3B929437-AD67-4617-B174-3FBC35688F07}" type="slidenum">
              <a:rPr lang="zh-TW" altLang="en-US" smtClean="0"/>
              <a:t>3</a:t>
            </a:fld>
            <a:endParaRPr lang="zh-TW" altLang="en-US"/>
          </a:p>
        </p:txBody>
      </p:sp>
    </p:spTree>
    <p:extLst>
      <p:ext uri="{BB962C8B-B14F-4D97-AF65-F5344CB8AC3E}">
        <p14:creationId xmlns:p14="http://schemas.microsoft.com/office/powerpoint/2010/main" val="2527900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a:extLst>
              <a:ext uri="{FF2B5EF4-FFF2-40B4-BE49-F238E27FC236}">
                <a16:creationId xmlns:a16="http://schemas.microsoft.com/office/drawing/2014/main" id="{AD695E39-D43A-AC8C-3DCB-71AF7627EEFC}"/>
              </a:ext>
            </a:extLst>
          </p:cNvPr>
          <p:cNvPicPr>
            <a:picLocks noChangeAspect="1"/>
          </p:cNvPicPr>
          <p:nvPr/>
        </p:nvPicPr>
        <p:blipFill>
          <a:blip r:embed="rId2"/>
          <a:stretch>
            <a:fillRect/>
          </a:stretch>
        </p:blipFill>
        <p:spPr>
          <a:xfrm>
            <a:off x="1999374" y="682514"/>
            <a:ext cx="9208317" cy="6242598"/>
          </a:xfrm>
          <a:prstGeom prst="rect">
            <a:avLst/>
          </a:prstGeom>
        </p:spPr>
      </p:pic>
      <p:sp>
        <p:nvSpPr>
          <p:cNvPr id="6" name="標題 1">
            <a:extLst>
              <a:ext uri="{FF2B5EF4-FFF2-40B4-BE49-F238E27FC236}">
                <a16:creationId xmlns:a16="http://schemas.microsoft.com/office/drawing/2014/main" id="{62C84523-3BD1-4C57-CE5F-57954EA08351}"/>
              </a:ext>
            </a:extLst>
          </p:cNvPr>
          <p:cNvSpPr>
            <a:spLocks noGrp="1"/>
          </p:cNvSpPr>
          <p:nvPr>
            <p:ph type="title"/>
          </p:nvPr>
        </p:nvSpPr>
        <p:spPr>
          <a:xfrm>
            <a:off x="125136" y="-213715"/>
            <a:ext cx="10515600" cy="1325563"/>
          </a:xfrm>
        </p:spPr>
        <p:txBody>
          <a:bodyPr>
            <a:normAutofit/>
          </a:bodyPr>
          <a:lstStyle/>
          <a:p>
            <a:r>
              <a:rPr lang="en-US" altLang="zh-TW" sz="4000" dirty="0">
                <a:latin typeface="Times New Roman" panose="02020603050405020304" pitchFamily="18" charset="0"/>
                <a:cs typeface="Times New Roman" panose="02020603050405020304" pitchFamily="18" charset="0"/>
              </a:rPr>
              <a:t>Introduction</a:t>
            </a:r>
            <a:endParaRPr lang="zh-TW" altLang="en-US" sz="4000" dirty="0">
              <a:latin typeface="Times New Roman" panose="02020603050405020304" pitchFamily="18" charset="0"/>
              <a:cs typeface="Times New Roman" panose="02020603050405020304" pitchFamily="18" charset="0"/>
            </a:endParaRPr>
          </a:p>
        </p:txBody>
      </p:sp>
      <p:sp>
        <p:nvSpPr>
          <p:cNvPr id="7" name="投影片編號版面配置區 6">
            <a:extLst>
              <a:ext uri="{FF2B5EF4-FFF2-40B4-BE49-F238E27FC236}">
                <a16:creationId xmlns:a16="http://schemas.microsoft.com/office/drawing/2014/main" id="{A690CC11-1091-28BC-691F-EA1864387314}"/>
              </a:ext>
            </a:extLst>
          </p:cNvPr>
          <p:cNvSpPr>
            <a:spLocks noGrp="1"/>
          </p:cNvSpPr>
          <p:nvPr>
            <p:ph type="sldNum" sz="quarter" idx="12"/>
          </p:nvPr>
        </p:nvSpPr>
        <p:spPr/>
        <p:txBody>
          <a:bodyPr/>
          <a:lstStyle/>
          <a:p>
            <a:fld id="{3B929437-AD67-4617-B174-3FBC35688F07}" type="slidenum">
              <a:rPr lang="zh-TW" altLang="en-US" smtClean="0"/>
              <a:t>4</a:t>
            </a:fld>
            <a:endParaRPr lang="zh-TW" altLang="en-US"/>
          </a:p>
        </p:txBody>
      </p:sp>
    </p:spTree>
    <p:extLst>
      <p:ext uri="{BB962C8B-B14F-4D97-AF65-F5344CB8AC3E}">
        <p14:creationId xmlns:p14="http://schemas.microsoft.com/office/powerpoint/2010/main" val="1090542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14FFAE2-DAC8-D857-8097-3DB3E82CFF63}"/>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Introduction</a:t>
            </a:r>
            <a:endParaRPr lang="zh-TW" altLang="en-US" dirty="0">
              <a:latin typeface="Times New Roman" panose="02020603050405020304" pitchFamily="18" charset="0"/>
              <a:cs typeface="Times New Roman" panose="02020603050405020304" pitchFamily="18" charset="0"/>
            </a:endParaRPr>
          </a:p>
        </p:txBody>
      </p:sp>
      <p:sp>
        <p:nvSpPr>
          <p:cNvPr id="3" name="內容版面配置區 2">
            <a:extLst>
              <a:ext uri="{FF2B5EF4-FFF2-40B4-BE49-F238E27FC236}">
                <a16:creationId xmlns:a16="http://schemas.microsoft.com/office/drawing/2014/main" id="{14880C67-4A83-05D2-2DDB-F3367E242D22}"/>
              </a:ext>
            </a:extLst>
          </p:cNvPr>
          <p:cNvSpPr>
            <a:spLocks noGrp="1"/>
          </p:cNvSpPr>
          <p:nvPr>
            <p:ph idx="1"/>
          </p:nvPr>
        </p:nvSpPr>
        <p:spPr/>
        <p:txBody>
          <a:bodyPr>
            <a:normAutofit/>
          </a:bodyPr>
          <a:lstStyle/>
          <a:p>
            <a:r>
              <a:rPr lang="en-US" altLang="zh-TW" sz="2400" dirty="0">
                <a:latin typeface="Times New Roman" panose="02020603050405020304" pitchFamily="18" charset="0"/>
                <a:cs typeface="Times New Roman" panose="02020603050405020304" pitchFamily="18" charset="0"/>
              </a:rPr>
              <a:t>We find that LLMs discern between good and bad prompts and utilize the implicit “gradient” in language for more efficient searches.</a:t>
            </a:r>
          </a:p>
          <a:p>
            <a:pPr marL="0" indent="0">
              <a:buNone/>
            </a:pPr>
            <a:r>
              <a:rPr lang="en-US" altLang="zh-TW" sz="2400" b="1" dirty="0">
                <a:latin typeface="Times New Roman" panose="02020603050405020304" pitchFamily="18" charset="0"/>
                <a:cs typeface="Times New Roman" panose="02020603050405020304" pitchFamily="18" charset="0"/>
              </a:rPr>
              <a:t>Contributions: </a:t>
            </a:r>
          </a:p>
          <a:p>
            <a:pPr marL="0" indent="0">
              <a:buNone/>
            </a:pPr>
            <a:r>
              <a:rPr lang="en-US" altLang="zh-TW" sz="2400" dirty="0">
                <a:latin typeface="Times New Roman" panose="02020603050405020304" pitchFamily="18" charset="0"/>
                <a:cs typeface="Times New Roman" panose="02020603050405020304" pitchFamily="18" charset="0"/>
              </a:rPr>
              <a:t>- We introduce a novel method for black-box prompt engineering of VLMs, utilizing an LLM as an optimizer.</a:t>
            </a:r>
          </a:p>
          <a:p>
            <a:pPr marL="0" indent="0">
              <a:buNone/>
            </a:pPr>
            <a:r>
              <a:rPr lang="en-US" altLang="zh-TW" sz="2400" dirty="0">
                <a:latin typeface="Times New Roman" panose="02020603050405020304" pitchFamily="18" charset="0"/>
                <a:cs typeface="Times New Roman" panose="02020603050405020304" pitchFamily="18" charset="0"/>
              </a:rPr>
              <a:t>- We extensively explore various strategies for conversing with ChatGPT, uncovering several key factors that significantly enhance the efficiency of this tool.</a:t>
            </a:r>
          </a:p>
          <a:p>
            <a:pPr marL="0" indent="0">
              <a:buNone/>
            </a:pPr>
            <a:r>
              <a:rPr lang="en-US" altLang="zh-TW" sz="2400" dirty="0">
                <a:latin typeface="Times New Roman" panose="02020603050405020304" pitchFamily="18" charset="0"/>
                <a:cs typeface="Times New Roman" panose="02020603050405020304" pitchFamily="18" charset="0"/>
              </a:rPr>
              <a:t>- Our natural language prompts are interpretable and transfer better across CLIP architectures than previous white-box methods.</a:t>
            </a:r>
          </a:p>
          <a:p>
            <a:endParaRPr lang="zh-TW" altLang="en-US" sz="2400" b="1" dirty="0">
              <a:latin typeface="Times New Roman" panose="02020603050405020304" pitchFamily="18" charset="0"/>
              <a:cs typeface="Times New Roman" panose="02020603050405020304" pitchFamily="18" charset="0"/>
            </a:endParaRPr>
          </a:p>
        </p:txBody>
      </p:sp>
      <p:sp>
        <p:nvSpPr>
          <p:cNvPr id="4" name="投影片編號版面配置區 3">
            <a:extLst>
              <a:ext uri="{FF2B5EF4-FFF2-40B4-BE49-F238E27FC236}">
                <a16:creationId xmlns:a16="http://schemas.microsoft.com/office/drawing/2014/main" id="{BE1152B9-8FF1-B16D-4873-6D8FD091FF65}"/>
              </a:ext>
            </a:extLst>
          </p:cNvPr>
          <p:cNvSpPr>
            <a:spLocks noGrp="1"/>
          </p:cNvSpPr>
          <p:nvPr>
            <p:ph type="sldNum" sz="quarter" idx="12"/>
          </p:nvPr>
        </p:nvSpPr>
        <p:spPr/>
        <p:txBody>
          <a:bodyPr/>
          <a:lstStyle/>
          <a:p>
            <a:fld id="{3B929437-AD67-4617-B174-3FBC35688F07}" type="slidenum">
              <a:rPr lang="zh-TW" altLang="en-US" smtClean="0"/>
              <a:t>5</a:t>
            </a:fld>
            <a:endParaRPr lang="zh-TW" altLang="en-US"/>
          </a:p>
        </p:txBody>
      </p:sp>
    </p:spTree>
    <p:extLst>
      <p:ext uri="{BB962C8B-B14F-4D97-AF65-F5344CB8AC3E}">
        <p14:creationId xmlns:p14="http://schemas.microsoft.com/office/powerpoint/2010/main" val="3272714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558A417-9F14-864F-A479-2163A67395BD}"/>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Related Work</a:t>
            </a:r>
            <a:endParaRPr lang="zh-TW" altLang="en-US" dirty="0">
              <a:latin typeface="Times New Roman" panose="02020603050405020304" pitchFamily="18" charset="0"/>
              <a:cs typeface="Times New Roman" panose="02020603050405020304" pitchFamily="18" charset="0"/>
            </a:endParaRPr>
          </a:p>
        </p:txBody>
      </p:sp>
      <p:sp>
        <p:nvSpPr>
          <p:cNvPr id="3" name="內容版面配置區 2">
            <a:extLst>
              <a:ext uri="{FF2B5EF4-FFF2-40B4-BE49-F238E27FC236}">
                <a16:creationId xmlns:a16="http://schemas.microsoft.com/office/drawing/2014/main" id="{663CF09B-4D64-63E7-6594-36DC9711EF66}"/>
              </a:ext>
            </a:extLst>
          </p:cNvPr>
          <p:cNvSpPr>
            <a:spLocks noGrp="1"/>
          </p:cNvSpPr>
          <p:nvPr>
            <p:ph idx="1"/>
          </p:nvPr>
        </p:nvSpPr>
        <p:spPr/>
        <p:txBody>
          <a:bodyPr/>
          <a:lstStyle/>
          <a:p>
            <a:pPr marL="0" indent="0">
              <a:buNone/>
            </a:pPr>
            <a:r>
              <a:rPr lang="en-US" altLang="zh-TW" b="1" dirty="0">
                <a:latin typeface="Times New Roman" panose="02020603050405020304" pitchFamily="18" charset="0"/>
                <a:cs typeface="Times New Roman" panose="02020603050405020304" pitchFamily="18" charset="0"/>
              </a:rPr>
              <a:t>Black-box optimization of foundation models</a:t>
            </a:r>
          </a:p>
          <a:p>
            <a:pPr marL="0" indent="0">
              <a:buNone/>
            </a:pPr>
            <a:r>
              <a:rPr lang="en-US" altLang="zh-TW" sz="2400" b="1" dirty="0">
                <a:latin typeface="Times New Roman" panose="02020603050405020304" pitchFamily="18" charset="0"/>
                <a:cs typeface="Times New Roman" panose="02020603050405020304" pitchFamily="18" charset="0"/>
              </a:rPr>
              <a:t>white-box methods:</a:t>
            </a:r>
          </a:p>
          <a:p>
            <a:pPr marL="0" indent="0">
              <a:buNone/>
            </a:pPr>
            <a:r>
              <a:rPr lang="en-US" altLang="zh-TW" sz="2400" dirty="0">
                <a:latin typeface="Times New Roman" panose="02020603050405020304" pitchFamily="18" charset="0"/>
                <a:cs typeface="Times New Roman" panose="02020603050405020304" pitchFamily="18" charset="0"/>
              </a:rPr>
              <a:t>- continuous prefix-tuning</a:t>
            </a:r>
            <a:r>
              <a:rPr lang="pt-BR" altLang="zh-TW" sz="2400" dirty="0">
                <a:latin typeface="Times New Roman" panose="02020603050405020304" pitchFamily="18" charset="0"/>
                <a:cs typeface="Times New Roman" panose="02020603050405020304" pitchFamily="18" charset="0"/>
              </a:rPr>
              <a:t> [61, 62, 63, 64, 65] </a:t>
            </a:r>
          </a:p>
          <a:p>
            <a:pPr marL="0" indent="0">
              <a:buNone/>
            </a:pPr>
            <a:r>
              <a:rPr lang="pt-BR" altLang="zh-TW" sz="2400" dirty="0">
                <a:latin typeface="Times New Roman" panose="02020603050405020304" pitchFamily="18" charset="0"/>
                <a:cs typeface="Times New Roman" panose="02020603050405020304" pitchFamily="18" charset="0"/>
              </a:rPr>
              <a:t>- </a:t>
            </a:r>
            <a:r>
              <a:rPr lang="en-US" altLang="zh-TW" sz="2400" dirty="0">
                <a:latin typeface="Times New Roman" panose="02020603050405020304" pitchFamily="18" charset="0"/>
                <a:cs typeface="Times New Roman" panose="02020603050405020304" pitchFamily="18" charset="0"/>
              </a:rPr>
              <a:t>discrete token-searching [66]</a:t>
            </a:r>
          </a:p>
          <a:p>
            <a:pPr marL="0" indent="0">
              <a:buNone/>
            </a:pPr>
            <a:r>
              <a:rPr lang="en-US" altLang="zh-TW" sz="2400" b="1" dirty="0">
                <a:latin typeface="Times New Roman" panose="02020603050405020304" pitchFamily="18" charset="0"/>
                <a:cs typeface="Times New Roman" panose="02020603050405020304" pitchFamily="18" charset="0"/>
              </a:rPr>
              <a:t>black-box methods:</a:t>
            </a:r>
          </a:p>
          <a:p>
            <a:pPr marL="0" indent="0">
              <a:buNone/>
            </a:pPr>
            <a:r>
              <a:rPr lang="en-US" altLang="zh-TW" sz="2400" dirty="0">
                <a:latin typeface="Times New Roman" panose="02020603050405020304" pitchFamily="18" charset="0"/>
                <a:cs typeface="Times New Roman" panose="02020603050405020304" pitchFamily="18" charset="0"/>
              </a:rPr>
              <a:t>- heuristic-based editing [67, 68]</a:t>
            </a:r>
          </a:p>
          <a:p>
            <a:pPr marL="0" indent="0">
              <a:buNone/>
            </a:pPr>
            <a:r>
              <a:rPr lang="en-US" altLang="zh-TW" sz="2400" dirty="0">
                <a:latin typeface="Times New Roman" panose="02020603050405020304" pitchFamily="18" charset="0"/>
                <a:cs typeface="Times New Roman" panose="02020603050405020304" pitchFamily="18" charset="0"/>
              </a:rPr>
              <a:t>- continuous prefix-tuning with genetic algorithms [69, 70, 71, 72]</a:t>
            </a:r>
          </a:p>
          <a:p>
            <a:pPr marL="0" indent="0">
              <a:buNone/>
            </a:pPr>
            <a:r>
              <a:rPr lang="en-US" altLang="zh-TW" sz="2400" dirty="0">
                <a:latin typeface="Times New Roman" panose="02020603050405020304" pitchFamily="18" charset="0"/>
                <a:cs typeface="Times New Roman" panose="02020603050405020304" pitchFamily="18" charset="0"/>
              </a:rPr>
              <a:t>- discrete token searching with reinforcement learning [73, 74]</a:t>
            </a:r>
            <a:endParaRPr lang="zh-TW" altLang="en-US" sz="2400" dirty="0">
              <a:latin typeface="Times New Roman" panose="02020603050405020304" pitchFamily="18" charset="0"/>
              <a:cs typeface="Times New Roman" panose="02020603050405020304" pitchFamily="18" charset="0"/>
            </a:endParaRPr>
          </a:p>
        </p:txBody>
      </p:sp>
      <p:sp>
        <p:nvSpPr>
          <p:cNvPr id="7" name="文字方塊 6">
            <a:extLst>
              <a:ext uri="{FF2B5EF4-FFF2-40B4-BE49-F238E27FC236}">
                <a16:creationId xmlns:a16="http://schemas.microsoft.com/office/drawing/2014/main" id="{AB8163EB-7795-E1FF-1CFE-8C3E89379432}"/>
              </a:ext>
            </a:extLst>
          </p:cNvPr>
          <p:cNvSpPr txBox="1"/>
          <p:nvPr/>
        </p:nvSpPr>
        <p:spPr>
          <a:xfrm>
            <a:off x="4139381" y="150743"/>
            <a:ext cx="7905135" cy="1754326"/>
          </a:xfrm>
          <a:prstGeom prst="rect">
            <a:avLst/>
          </a:prstGeom>
          <a:noFill/>
        </p:spPr>
        <p:txBody>
          <a:bodyPr wrap="square">
            <a:spAutoFit/>
          </a:bodyPr>
          <a:lstStyle/>
          <a:p>
            <a:pPr marL="0" indent="0">
              <a:lnSpc>
                <a:spcPct val="100000"/>
              </a:lnSpc>
              <a:buNone/>
            </a:pPr>
            <a:r>
              <a:rPr lang="en-US" altLang="zh-TW" sz="900" dirty="0">
                <a:latin typeface="Times New Roman" panose="02020603050405020304" pitchFamily="18" charset="0"/>
                <a:cs typeface="Times New Roman" panose="02020603050405020304" pitchFamily="18" charset="0"/>
              </a:rPr>
              <a:t>[61] Xiang Lisa Li and Percy Liang. Prefix-tuning: Optimizing continuous prompts for generation. </a:t>
            </a:r>
            <a:r>
              <a:rPr lang="en-US" altLang="zh-TW" sz="900" dirty="0" err="1">
                <a:latin typeface="Times New Roman" panose="02020603050405020304" pitchFamily="18" charset="0"/>
                <a:cs typeface="Times New Roman" panose="02020603050405020304" pitchFamily="18" charset="0"/>
              </a:rPr>
              <a:t>arXiv</a:t>
            </a:r>
            <a:r>
              <a:rPr lang="en-US" altLang="zh-TW" sz="900" dirty="0">
                <a:latin typeface="Times New Roman" panose="02020603050405020304" pitchFamily="18" charset="0"/>
                <a:cs typeface="Times New Roman" panose="02020603050405020304" pitchFamily="18" charset="0"/>
              </a:rPr>
              <a:t> preprint arXiv:2101.00190, 2021.</a:t>
            </a:r>
          </a:p>
          <a:p>
            <a:pPr marL="0" indent="0">
              <a:lnSpc>
                <a:spcPct val="100000"/>
              </a:lnSpc>
              <a:buNone/>
            </a:pPr>
            <a:r>
              <a:rPr lang="en-US" altLang="zh-TW" sz="900" dirty="0">
                <a:latin typeface="Times New Roman" panose="02020603050405020304" pitchFamily="18" charset="0"/>
                <a:cs typeface="Times New Roman" panose="02020603050405020304" pitchFamily="18" charset="0"/>
              </a:rPr>
              <a:t>[62] Adi Haviv, Jonathan </a:t>
            </a:r>
            <a:r>
              <a:rPr lang="en-US" altLang="zh-TW" sz="900" dirty="0" err="1">
                <a:latin typeface="Times New Roman" panose="02020603050405020304" pitchFamily="18" charset="0"/>
                <a:cs typeface="Times New Roman" panose="02020603050405020304" pitchFamily="18" charset="0"/>
              </a:rPr>
              <a:t>Berant</a:t>
            </a:r>
            <a:r>
              <a:rPr lang="en-US" altLang="zh-TW" sz="900" dirty="0">
                <a:latin typeface="Times New Roman" panose="02020603050405020304" pitchFamily="18" charset="0"/>
                <a:cs typeface="Times New Roman" panose="02020603050405020304" pitchFamily="18" charset="0"/>
              </a:rPr>
              <a:t>, and Amir </a:t>
            </a:r>
            <a:r>
              <a:rPr lang="en-US" altLang="zh-TW" sz="900" dirty="0" err="1">
                <a:latin typeface="Times New Roman" panose="02020603050405020304" pitchFamily="18" charset="0"/>
                <a:cs typeface="Times New Roman" panose="02020603050405020304" pitchFamily="18" charset="0"/>
              </a:rPr>
              <a:t>Globerson</a:t>
            </a:r>
            <a:r>
              <a:rPr lang="en-US" altLang="zh-TW" sz="900" dirty="0">
                <a:latin typeface="Times New Roman" panose="02020603050405020304" pitchFamily="18" charset="0"/>
                <a:cs typeface="Times New Roman" panose="02020603050405020304" pitchFamily="18" charset="0"/>
              </a:rPr>
              <a:t>. </a:t>
            </a:r>
            <a:r>
              <a:rPr lang="en-US" altLang="zh-TW" sz="900" dirty="0" err="1">
                <a:latin typeface="Times New Roman" panose="02020603050405020304" pitchFamily="18" charset="0"/>
                <a:cs typeface="Times New Roman" panose="02020603050405020304" pitchFamily="18" charset="0"/>
              </a:rPr>
              <a:t>Bertese</a:t>
            </a:r>
            <a:r>
              <a:rPr lang="en-US" altLang="zh-TW" sz="900" dirty="0">
                <a:latin typeface="Times New Roman" panose="02020603050405020304" pitchFamily="18" charset="0"/>
                <a:cs typeface="Times New Roman" panose="02020603050405020304" pitchFamily="18" charset="0"/>
              </a:rPr>
              <a:t>: Learning to speak to </a:t>
            </a:r>
            <a:r>
              <a:rPr lang="en-US" altLang="zh-TW" sz="900" dirty="0" err="1">
                <a:latin typeface="Times New Roman" panose="02020603050405020304" pitchFamily="18" charset="0"/>
                <a:cs typeface="Times New Roman" panose="02020603050405020304" pitchFamily="18" charset="0"/>
              </a:rPr>
              <a:t>bert</a:t>
            </a:r>
            <a:r>
              <a:rPr lang="en-US" altLang="zh-TW" sz="900" dirty="0">
                <a:latin typeface="Times New Roman" panose="02020603050405020304" pitchFamily="18" charset="0"/>
                <a:cs typeface="Times New Roman" panose="02020603050405020304" pitchFamily="18" charset="0"/>
              </a:rPr>
              <a:t>. </a:t>
            </a:r>
            <a:r>
              <a:rPr lang="en-US" altLang="zh-TW" sz="900" dirty="0" err="1">
                <a:latin typeface="Times New Roman" panose="02020603050405020304" pitchFamily="18" charset="0"/>
                <a:cs typeface="Times New Roman" panose="02020603050405020304" pitchFamily="18" charset="0"/>
              </a:rPr>
              <a:t>arXiv</a:t>
            </a:r>
            <a:r>
              <a:rPr lang="en-US" altLang="zh-TW" sz="900" dirty="0">
                <a:latin typeface="Times New Roman" panose="02020603050405020304" pitchFamily="18" charset="0"/>
                <a:cs typeface="Times New Roman" panose="02020603050405020304" pitchFamily="18" charset="0"/>
              </a:rPr>
              <a:t> preprint arXiv:2103.05327, 2021. </a:t>
            </a:r>
          </a:p>
          <a:p>
            <a:pPr marL="0" indent="0">
              <a:lnSpc>
                <a:spcPct val="100000"/>
              </a:lnSpc>
              <a:buNone/>
            </a:pPr>
            <a:r>
              <a:rPr lang="en-US" altLang="zh-TW" sz="900" dirty="0">
                <a:latin typeface="Times New Roman" panose="02020603050405020304" pitchFamily="18" charset="0"/>
                <a:cs typeface="Times New Roman" panose="02020603050405020304" pitchFamily="18" charset="0"/>
              </a:rPr>
              <a:t>[63] </a:t>
            </a:r>
            <a:r>
              <a:rPr lang="en-US" altLang="zh-TW" sz="900" dirty="0" err="1">
                <a:latin typeface="Times New Roman" panose="02020603050405020304" pitchFamily="18" charset="0"/>
                <a:cs typeface="Times New Roman" panose="02020603050405020304" pitchFamily="18" charset="0"/>
              </a:rPr>
              <a:t>Weijia</a:t>
            </a:r>
            <a:r>
              <a:rPr lang="en-US" altLang="zh-TW" sz="900" dirty="0">
                <a:latin typeface="Times New Roman" panose="02020603050405020304" pitchFamily="18" charset="0"/>
                <a:cs typeface="Times New Roman" panose="02020603050405020304" pitchFamily="18" charset="0"/>
              </a:rPr>
              <a:t> Shi, </a:t>
            </a:r>
            <a:r>
              <a:rPr lang="en-US" altLang="zh-TW" sz="900" dirty="0" err="1">
                <a:latin typeface="Times New Roman" panose="02020603050405020304" pitchFamily="18" charset="0"/>
                <a:cs typeface="Times New Roman" panose="02020603050405020304" pitchFamily="18" charset="0"/>
              </a:rPr>
              <a:t>Xiaochuang</a:t>
            </a:r>
            <a:r>
              <a:rPr lang="en-US" altLang="zh-TW" sz="900" dirty="0">
                <a:latin typeface="Times New Roman" panose="02020603050405020304" pitchFamily="18" charset="0"/>
                <a:cs typeface="Times New Roman" panose="02020603050405020304" pitchFamily="18" charset="0"/>
              </a:rPr>
              <a:t> Han, Hila </a:t>
            </a:r>
            <a:r>
              <a:rPr lang="en-US" altLang="zh-TW" sz="900" dirty="0" err="1">
                <a:latin typeface="Times New Roman" panose="02020603050405020304" pitchFamily="18" charset="0"/>
                <a:cs typeface="Times New Roman" panose="02020603050405020304" pitchFamily="18" charset="0"/>
              </a:rPr>
              <a:t>Gonen</a:t>
            </a:r>
            <a:r>
              <a:rPr lang="en-US" altLang="zh-TW" sz="900" dirty="0">
                <a:latin typeface="Times New Roman" panose="02020603050405020304" pitchFamily="18" charset="0"/>
                <a:cs typeface="Times New Roman" panose="02020603050405020304" pitchFamily="18" charset="0"/>
              </a:rPr>
              <a:t>, Ari Holtzman, Yulia Tsvetkov, and Luke </a:t>
            </a:r>
            <a:r>
              <a:rPr lang="en-US" altLang="zh-TW" sz="900" dirty="0" err="1">
                <a:latin typeface="Times New Roman" panose="02020603050405020304" pitchFamily="18" charset="0"/>
                <a:cs typeface="Times New Roman" panose="02020603050405020304" pitchFamily="18" charset="0"/>
              </a:rPr>
              <a:t>Zettlemoyer</a:t>
            </a:r>
            <a:r>
              <a:rPr lang="en-US" altLang="zh-TW" sz="900" dirty="0">
                <a:latin typeface="Times New Roman" panose="02020603050405020304" pitchFamily="18" charset="0"/>
                <a:cs typeface="Times New Roman" panose="02020603050405020304" pitchFamily="18" charset="0"/>
              </a:rPr>
              <a:t>. Toward human readable prompt tuning: Kubrick’s the shining is a good movie, and a good prompt too? </a:t>
            </a:r>
            <a:r>
              <a:rPr lang="en-US" altLang="zh-TW" sz="900" dirty="0" err="1">
                <a:latin typeface="Times New Roman" panose="02020603050405020304" pitchFamily="18" charset="0"/>
                <a:cs typeface="Times New Roman" panose="02020603050405020304" pitchFamily="18" charset="0"/>
              </a:rPr>
              <a:t>arXiv</a:t>
            </a:r>
            <a:r>
              <a:rPr lang="en-US" altLang="zh-TW" sz="900" dirty="0">
                <a:latin typeface="Times New Roman" panose="02020603050405020304" pitchFamily="18" charset="0"/>
                <a:cs typeface="Times New Roman" panose="02020603050405020304" pitchFamily="18" charset="0"/>
              </a:rPr>
              <a:t> preprint arXiv:2212.10539, 2022. </a:t>
            </a:r>
          </a:p>
          <a:p>
            <a:pPr marL="0" indent="0">
              <a:lnSpc>
                <a:spcPct val="100000"/>
              </a:lnSpc>
              <a:buNone/>
            </a:pPr>
            <a:r>
              <a:rPr lang="en-US" altLang="zh-TW" sz="900" dirty="0">
                <a:latin typeface="Times New Roman" panose="02020603050405020304" pitchFamily="18" charset="0"/>
                <a:cs typeface="Times New Roman" panose="02020603050405020304" pitchFamily="18" charset="0"/>
              </a:rPr>
              <a:t>[64] Yuan Yao, Bowen Dong, Ao Zhang, </a:t>
            </a:r>
            <a:r>
              <a:rPr lang="en-US" altLang="zh-TW" sz="900" dirty="0" err="1">
                <a:latin typeface="Times New Roman" panose="02020603050405020304" pitchFamily="18" charset="0"/>
                <a:cs typeface="Times New Roman" panose="02020603050405020304" pitchFamily="18" charset="0"/>
              </a:rPr>
              <a:t>Zhengyan</a:t>
            </a:r>
            <a:r>
              <a:rPr lang="en-US" altLang="zh-TW" sz="900" dirty="0">
                <a:latin typeface="Times New Roman" panose="02020603050405020304" pitchFamily="18" charset="0"/>
                <a:cs typeface="Times New Roman" panose="02020603050405020304" pitchFamily="18" charset="0"/>
              </a:rPr>
              <a:t> Zhang, </a:t>
            </a:r>
            <a:r>
              <a:rPr lang="en-US" altLang="zh-TW" sz="900" dirty="0" err="1">
                <a:latin typeface="Times New Roman" panose="02020603050405020304" pitchFamily="18" charset="0"/>
                <a:cs typeface="Times New Roman" panose="02020603050405020304" pitchFamily="18" charset="0"/>
              </a:rPr>
              <a:t>Ruobing</a:t>
            </a:r>
            <a:r>
              <a:rPr lang="en-US" altLang="zh-TW" sz="900" dirty="0">
                <a:latin typeface="Times New Roman" panose="02020603050405020304" pitchFamily="18" charset="0"/>
                <a:cs typeface="Times New Roman" panose="02020603050405020304" pitchFamily="18" charset="0"/>
              </a:rPr>
              <a:t> Xie, </a:t>
            </a:r>
            <a:r>
              <a:rPr lang="en-US" altLang="zh-TW" sz="900" dirty="0" err="1">
                <a:latin typeface="Times New Roman" panose="02020603050405020304" pitchFamily="18" charset="0"/>
                <a:cs typeface="Times New Roman" panose="02020603050405020304" pitchFamily="18" charset="0"/>
              </a:rPr>
              <a:t>Zhiyuan</a:t>
            </a:r>
            <a:r>
              <a:rPr lang="en-US" altLang="zh-TW" sz="900" dirty="0">
                <a:latin typeface="Times New Roman" panose="02020603050405020304" pitchFamily="18" charset="0"/>
                <a:cs typeface="Times New Roman" panose="02020603050405020304" pitchFamily="18" charset="0"/>
              </a:rPr>
              <a:t> Liu, </a:t>
            </a:r>
            <a:r>
              <a:rPr lang="en-US" altLang="zh-TW" sz="900" dirty="0" err="1">
                <a:latin typeface="Times New Roman" panose="02020603050405020304" pitchFamily="18" charset="0"/>
                <a:cs typeface="Times New Roman" panose="02020603050405020304" pitchFamily="18" charset="0"/>
              </a:rPr>
              <a:t>Leyu</a:t>
            </a:r>
            <a:r>
              <a:rPr lang="en-US" altLang="zh-TW" sz="900" dirty="0">
                <a:latin typeface="Times New Roman" panose="02020603050405020304" pitchFamily="18" charset="0"/>
                <a:cs typeface="Times New Roman" panose="02020603050405020304" pitchFamily="18" charset="0"/>
              </a:rPr>
              <a:t> Lin, </a:t>
            </a:r>
            <a:r>
              <a:rPr lang="en-US" altLang="zh-TW" sz="900" dirty="0" err="1">
                <a:latin typeface="Times New Roman" panose="02020603050405020304" pitchFamily="18" charset="0"/>
                <a:cs typeface="Times New Roman" panose="02020603050405020304" pitchFamily="18" charset="0"/>
              </a:rPr>
              <a:t>Maosong</a:t>
            </a:r>
            <a:r>
              <a:rPr lang="en-US" altLang="zh-TW" sz="900" dirty="0">
                <a:latin typeface="Times New Roman" panose="02020603050405020304" pitchFamily="18" charset="0"/>
                <a:cs typeface="Times New Roman" panose="02020603050405020304" pitchFamily="18" charset="0"/>
              </a:rPr>
              <a:t> Sun, and </a:t>
            </a:r>
            <a:r>
              <a:rPr lang="en-US" altLang="zh-TW" sz="900" dirty="0" err="1">
                <a:latin typeface="Times New Roman" panose="02020603050405020304" pitchFamily="18" charset="0"/>
                <a:cs typeface="Times New Roman" panose="02020603050405020304" pitchFamily="18" charset="0"/>
              </a:rPr>
              <a:t>Jianyong</a:t>
            </a:r>
            <a:r>
              <a:rPr lang="en-US" altLang="zh-TW" sz="900" dirty="0">
                <a:latin typeface="Times New Roman" panose="02020603050405020304" pitchFamily="18" charset="0"/>
                <a:cs typeface="Times New Roman" panose="02020603050405020304" pitchFamily="18" charset="0"/>
              </a:rPr>
              <a:t> Wang. Prompt tuning for discriminative pre-trained language models. </a:t>
            </a:r>
            <a:r>
              <a:rPr lang="en-US" altLang="zh-TW" sz="900" dirty="0" err="1">
                <a:latin typeface="Times New Roman" panose="02020603050405020304" pitchFamily="18" charset="0"/>
                <a:cs typeface="Times New Roman" panose="02020603050405020304" pitchFamily="18" charset="0"/>
              </a:rPr>
              <a:t>arXiv</a:t>
            </a:r>
            <a:r>
              <a:rPr lang="en-US" altLang="zh-TW" sz="900" dirty="0">
                <a:latin typeface="Times New Roman" panose="02020603050405020304" pitchFamily="18" charset="0"/>
                <a:cs typeface="Times New Roman" panose="02020603050405020304" pitchFamily="18" charset="0"/>
              </a:rPr>
              <a:t> preprint arXiv:2205.11166, 2022. </a:t>
            </a:r>
          </a:p>
          <a:p>
            <a:pPr marL="0" indent="0">
              <a:lnSpc>
                <a:spcPct val="100000"/>
              </a:lnSpc>
              <a:buNone/>
            </a:pPr>
            <a:r>
              <a:rPr lang="en-US" altLang="zh-TW" sz="900" dirty="0">
                <a:latin typeface="Times New Roman" panose="02020603050405020304" pitchFamily="18" charset="0"/>
                <a:cs typeface="Times New Roman" panose="02020603050405020304" pitchFamily="18" charset="0"/>
              </a:rPr>
              <a:t>[65] Xiao Liu, </a:t>
            </a:r>
            <a:r>
              <a:rPr lang="en-US" altLang="zh-TW" sz="900" dirty="0" err="1">
                <a:latin typeface="Times New Roman" panose="02020603050405020304" pitchFamily="18" charset="0"/>
                <a:cs typeface="Times New Roman" panose="02020603050405020304" pitchFamily="18" charset="0"/>
              </a:rPr>
              <a:t>Kaixuan</a:t>
            </a:r>
            <a:r>
              <a:rPr lang="en-US" altLang="zh-TW" sz="900" dirty="0">
                <a:latin typeface="Times New Roman" panose="02020603050405020304" pitchFamily="18" charset="0"/>
                <a:cs typeface="Times New Roman" panose="02020603050405020304" pitchFamily="18" charset="0"/>
              </a:rPr>
              <a:t> Ji, </a:t>
            </a:r>
            <a:r>
              <a:rPr lang="en-US" altLang="zh-TW" sz="900" dirty="0" err="1">
                <a:latin typeface="Times New Roman" panose="02020603050405020304" pitchFamily="18" charset="0"/>
                <a:cs typeface="Times New Roman" panose="02020603050405020304" pitchFamily="18" charset="0"/>
              </a:rPr>
              <a:t>Yicheng</a:t>
            </a:r>
            <a:r>
              <a:rPr lang="en-US" altLang="zh-TW" sz="900" dirty="0">
                <a:latin typeface="Times New Roman" panose="02020603050405020304" pitchFamily="18" charset="0"/>
                <a:cs typeface="Times New Roman" panose="02020603050405020304" pitchFamily="18" charset="0"/>
              </a:rPr>
              <a:t> Fu, Weng Lam Tam, </a:t>
            </a:r>
            <a:r>
              <a:rPr lang="en-US" altLang="zh-TW" sz="900" dirty="0" err="1">
                <a:latin typeface="Times New Roman" panose="02020603050405020304" pitchFamily="18" charset="0"/>
                <a:cs typeface="Times New Roman" panose="02020603050405020304" pitchFamily="18" charset="0"/>
              </a:rPr>
              <a:t>Zhengxiao</a:t>
            </a:r>
            <a:r>
              <a:rPr lang="en-US" altLang="zh-TW" sz="900" dirty="0">
                <a:latin typeface="Times New Roman" panose="02020603050405020304" pitchFamily="18" charset="0"/>
                <a:cs typeface="Times New Roman" panose="02020603050405020304" pitchFamily="18" charset="0"/>
              </a:rPr>
              <a:t> Du, Zhilin Yang, and Jie Tang. P-tuning v2: Prompt tuning can be comparable to fine-tuning universally across scales and tasks. </a:t>
            </a:r>
            <a:r>
              <a:rPr lang="en-US" altLang="zh-TW" sz="900" dirty="0" err="1">
                <a:latin typeface="Times New Roman" panose="02020603050405020304" pitchFamily="18" charset="0"/>
                <a:cs typeface="Times New Roman" panose="02020603050405020304" pitchFamily="18" charset="0"/>
              </a:rPr>
              <a:t>arXiv</a:t>
            </a:r>
            <a:r>
              <a:rPr lang="en-US" altLang="zh-TW" sz="900" dirty="0">
                <a:latin typeface="Times New Roman" panose="02020603050405020304" pitchFamily="18" charset="0"/>
                <a:cs typeface="Times New Roman" panose="02020603050405020304" pitchFamily="18" charset="0"/>
              </a:rPr>
              <a:t> preprint arXiv:2110.07602, 2021. </a:t>
            </a:r>
          </a:p>
          <a:p>
            <a:pPr marL="0" indent="0">
              <a:lnSpc>
                <a:spcPct val="100000"/>
              </a:lnSpc>
              <a:buNone/>
            </a:pPr>
            <a:r>
              <a:rPr lang="en-US" altLang="zh-TW" sz="900" dirty="0">
                <a:latin typeface="Times New Roman" panose="02020603050405020304" pitchFamily="18" charset="0"/>
                <a:cs typeface="Times New Roman" panose="02020603050405020304" pitchFamily="18" charset="0"/>
              </a:rPr>
              <a:t>[66] Taylor Shin, </a:t>
            </a:r>
            <a:r>
              <a:rPr lang="en-US" altLang="zh-TW" sz="900" dirty="0" err="1">
                <a:latin typeface="Times New Roman" panose="02020603050405020304" pitchFamily="18" charset="0"/>
                <a:cs typeface="Times New Roman" panose="02020603050405020304" pitchFamily="18" charset="0"/>
              </a:rPr>
              <a:t>Yasaman</a:t>
            </a:r>
            <a:r>
              <a:rPr lang="en-US" altLang="zh-TW" sz="900" dirty="0">
                <a:latin typeface="Times New Roman" panose="02020603050405020304" pitchFamily="18" charset="0"/>
                <a:cs typeface="Times New Roman" panose="02020603050405020304" pitchFamily="18" charset="0"/>
              </a:rPr>
              <a:t> </a:t>
            </a:r>
            <a:r>
              <a:rPr lang="en-US" altLang="zh-TW" sz="900" dirty="0" err="1">
                <a:latin typeface="Times New Roman" panose="02020603050405020304" pitchFamily="18" charset="0"/>
                <a:cs typeface="Times New Roman" panose="02020603050405020304" pitchFamily="18" charset="0"/>
              </a:rPr>
              <a:t>Razeghi</a:t>
            </a:r>
            <a:r>
              <a:rPr lang="en-US" altLang="zh-TW" sz="900" dirty="0">
                <a:latin typeface="Times New Roman" panose="02020603050405020304" pitchFamily="18" charset="0"/>
                <a:cs typeface="Times New Roman" panose="02020603050405020304" pitchFamily="18" charset="0"/>
              </a:rPr>
              <a:t>, Robert L Logan IV, Eric Wallace, and Sameer Singh. </a:t>
            </a:r>
            <a:r>
              <a:rPr lang="en-US" altLang="zh-TW" sz="900" dirty="0" err="1">
                <a:latin typeface="Times New Roman" panose="02020603050405020304" pitchFamily="18" charset="0"/>
                <a:cs typeface="Times New Roman" panose="02020603050405020304" pitchFamily="18" charset="0"/>
              </a:rPr>
              <a:t>Autoprompt</a:t>
            </a:r>
            <a:r>
              <a:rPr lang="en-US" altLang="zh-TW" sz="900" dirty="0">
                <a:latin typeface="Times New Roman" panose="02020603050405020304" pitchFamily="18" charset="0"/>
                <a:cs typeface="Times New Roman" panose="02020603050405020304" pitchFamily="18" charset="0"/>
              </a:rPr>
              <a:t>: Eliciting knowledge from language models with automatically generated prompts. </a:t>
            </a:r>
            <a:r>
              <a:rPr lang="en-US" altLang="zh-TW" sz="900" dirty="0" err="1">
                <a:latin typeface="Times New Roman" panose="02020603050405020304" pitchFamily="18" charset="0"/>
                <a:cs typeface="Times New Roman" panose="02020603050405020304" pitchFamily="18" charset="0"/>
              </a:rPr>
              <a:t>arXiv</a:t>
            </a:r>
            <a:r>
              <a:rPr lang="en-US" altLang="zh-TW" sz="900" dirty="0">
                <a:latin typeface="Times New Roman" panose="02020603050405020304" pitchFamily="18" charset="0"/>
                <a:cs typeface="Times New Roman" panose="02020603050405020304" pitchFamily="18" charset="0"/>
              </a:rPr>
              <a:t> preprint arXiv:2010.15980, 2020. </a:t>
            </a:r>
          </a:p>
          <a:p>
            <a:pPr marL="0" indent="0">
              <a:lnSpc>
                <a:spcPct val="100000"/>
              </a:lnSpc>
              <a:buNone/>
            </a:pPr>
            <a:r>
              <a:rPr lang="en-US" altLang="zh-TW" sz="900" dirty="0">
                <a:latin typeface="Times New Roman" panose="02020603050405020304" pitchFamily="18" charset="0"/>
                <a:cs typeface="Times New Roman" panose="02020603050405020304" pitchFamily="18" charset="0"/>
              </a:rPr>
              <a:t>[67] </a:t>
            </a:r>
            <a:r>
              <a:rPr lang="en-US" altLang="zh-TW" sz="900" dirty="0" err="1">
                <a:latin typeface="Times New Roman" panose="02020603050405020304" pitchFamily="18" charset="0"/>
                <a:cs typeface="Times New Roman" panose="02020603050405020304" pitchFamily="18" charset="0"/>
              </a:rPr>
              <a:t>Archiki</a:t>
            </a:r>
            <a:r>
              <a:rPr lang="en-US" altLang="zh-TW" sz="900" dirty="0">
                <a:latin typeface="Times New Roman" panose="02020603050405020304" pitchFamily="18" charset="0"/>
                <a:cs typeface="Times New Roman" panose="02020603050405020304" pitchFamily="18" charset="0"/>
              </a:rPr>
              <a:t> Prasad, Peter </a:t>
            </a:r>
            <a:r>
              <a:rPr lang="en-US" altLang="zh-TW" sz="900" dirty="0" err="1">
                <a:latin typeface="Times New Roman" panose="02020603050405020304" pitchFamily="18" charset="0"/>
                <a:cs typeface="Times New Roman" panose="02020603050405020304" pitchFamily="18" charset="0"/>
              </a:rPr>
              <a:t>Hase</a:t>
            </a:r>
            <a:r>
              <a:rPr lang="en-US" altLang="zh-TW" sz="900" dirty="0">
                <a:latin typeface="Times New Roman" panose="02020603050405020304" pitchFamily="18" charset="0"/>
                <a:cs typeface="Times New Roman" panose="02020603050405020304" pitchFamily="18" charset="0"/>
              </a:rPr>
              <a:t>, Xiang Zhou, and Mohit Bansal. Grips: Gradient-free, edit-based instruction search for prompting large language models. </a:t>
            </a:r>
            <a:r>
              <a:rPr lang="en-US" altLang="zh-TW" sz="900" dirty="0" err="1">
                <a:latin typeface="Times New Roman" panose="02020603050405020304" pitchFamily="18" charset="0"/>
                <a:cs typeface="Times New Roman" panose="02020603050405020304" pitchFamily="18" charset="0"/>
              </a:rPr>
              <a:t>arXiv</a:t>
            </a:r>
            <a:r>
              <a:rPr lang="en-US" altLang="zh-TW" sz="900" dirty="0">
                <a:latin typeface="Times New Roman" panose="02020603050405020304" pitchFamily="18" charset="0"/>
                <a:cs typeface="Times New Roman" panose="02020603050405020304" pitchFamily="18" charset="0"/>
              </a:rPr>
              <a:t> preprint arXiv:2203.07281, 2022. </a:t>
            </a:r>
          </a:p>
        </p:txBody>
      </p:sp>
      <p:sp>
        <p:nvSpPr>
          <p:cNvPr id="9" name="文字方塊 8">
            <a:extLst>
              <a:ext uri="{FF2B5EF4-FFF2-40B4-BE49-F238E27FC236}">
                <a16:creationId xmlns:a16="http://schemas.microsoft.com/office/drawing/2014/main" id="{3910F22E-B573-B072-6862-BA572C612105}"/>
              </a:ext>
            </a:extLst>
          </p:cNvPr>
          <p:cNvSpPr txBox="1"/>
          <p:nvPr/>
        </p:nvSpPr>
        <p:spPr>
          <a:xfrm>
            <a:off x="325693" y="5507549"/>
            <a:ext cx="11206316" cy="1338828"/>
          </a:xfrm>
          <a:prstGeom prst="rect">
            <a:avLst/>
          </a:prstGeom>
          <a:noFill/>
        </p:spPr>
        <p:txBody>
          <a:bodyPr wrap="square">
            <a:spAutoFit/>
          </a:bodyPr>
          <a:lstStyle/>
          <a:p>
            <a:pPr marL="0" indent="0">
              <a:buNone/>
            </a:pPr>
            <a:r>
              <a:rPr lang="en-US" altLang="zh-TW" sz="900" dirty="0">
                <a:latin typeface="Times New Roman" panose="02020603050405020304" pitchFamily="18" charset="0"/>
                <a:cs typeface="Times New Roman" panose="02020603050405020304" pitchFamily="18" charset="0"/>
              </a:rPr>
              <a:t>[68] Swaroop Mishra, Daniel </a:t>
            </a:r>
            <a:r>
              <a:rPr lang="en-US" altLang="zh-TW" sz="900" dirty="0" err="1">
                <a:latin typeface="Times New Roman" panose="02020603050405020304" pitchFamily="18" charset="0"/>
                <a:cs typeface="Times New Roman" panose="02020603050405020304" pitchFamily="18" charset="0"/>
              </a:rPr>
              <a:t>Khashabi</a:t>
            </a:r>
            <a:r>
              <a:rPr lang="en-US" altLang="zh-TW" sz="900" dirty="0">
                <a:latin typeface="Times New Roman" panose="02020603050405020304" pitchFamily="18" charset="0"/>
                <a:cs typeface="Times New Roman" panose="02020603050405020304" pitchFamily="18" charset="0"/>
              </a:rPr>
              <a:t>, Chitta </a:t>
            </a:r>
            <a:r>
              <a:rPr lang="en-US" altLang="zh-TW" sz="900" dirty="0" err="1">
                <a:latin typeface="Times New Roman" panose="02020603050405020304" pitchFamily="18" charset="0"/>
                <a:cs typeface="Times New Roman" panose="02020603050405020304" pitchFamily="18" charset="0"/>
              </a:rPr>
              <a:t>Baral</a:t>
            </a:r>
            <a:r>
              <a:rPr lang="en-US" altLang="zh-TW" sz="900" dirty="0">
                <a:latin typeface="Times New Roman" panose="02020603050405020304" pitchFamily="18" charset="0"/>
                <a:cs typeface="Times New Roman" panose="02020603050405020304" pitchFamily="18" charset="0"/>
              </a:rPr>
              <a:t>, </a:t>
            </a:r>
            <a:r>
              <a:rPr lang="en-US" altLang="zh-TW" sz="900" dirty="0" err="1">
                <a:latin typeface="Times New Roman" panose="02020603050405020304" pitchFamily="18" charset="0"/>
                <a:cs typeface="Times New Roman" panose="02020603050405020304" pitchFamily="18" charset="0"/>
              </a:rPr>
              <a:t>Yejin</a:t>
            </a:r>
            <a:r>
              <a:rPr lang="en-US" altLang="zh-TW" sz="900" dirty="0">
                <a:latin typeface="Times New Roman" panose="02020603050405020304" pitchFamily="18" charset="0"/>
                <a:cs typeface="Times New Roman" panose="02020603050405020304" pitchFamily="18" charset="0"/>
              </a:rPr>
              <a:t> Choi, and </a:t>
            </a:r>
            <a:r>
              <a:rPr lang="en-US" altLang="zh-TW" sz="900" dirty="0" err="1">
                <a:latin typeface="Times New Roman" panose="02020603050405020304" pitchFamily="18" charset="0"/>
                <a:cs typeface="Times New Roman" panose="02020603050405020304" pitchFamily="18" charset="0"/>
              </a:rPr>
              <a:t>Hannaneh</a:t>
            </a:r>
            <a:r>
              <a:rPr lang="en-US" altLang="zh-TW" sz="900" dirty="0">
                <a:latin typeface="Times New Roman" panose="02020603050405020304" pitchFamily="18" charset="0"/>
                <a:cs typeface="Times New Roman" panose="02020603050405020304" pitchFamily="18" charset="0"/>
              </a:rPr>
              <a:t> </a:t>
            </a:r>
            <a:r>
              <a:rPr lang="en-US" altLang="zh-TW" sz="900" dirty="0" err="1">
                <a:latin typeface="Times New Roman" panose="02020603050405020304" pitchFamily="18" charset="0"/>
                <a:cs typeface="Times New Roman" panose="02020603050405020304" pitchFamily="18" charset="0"/>
              </a:rPr>
              <a:t>Hajishirzi</a:t>
            </a:r>
            <a:r>
              <a:rPr lang="en-US" altLang="zh-TW" sz="900" dirty="0">
                <a:latin typeface="Times New Roman" panose="02020603050405020304" pitchFamily="18" charset="0"/>
                <a:cs typeface="Times New Roman" panose="02020603050405020304" pitchFamily="18" charset="0"/>
              </a:rPr>
              <a:t>. Reframing instructional prompts to </a:t>
            </a:r>
            <a:r>
              <a:rPr lang="en-US" altLang="zh-TW" sz="900" dirty="0" err="1">
                <a:latin typeface="Times New Roman" panose="02020603050405020304" pitchFamily="18" charset="0"/>
                <a:cs typeface="Times New Roman" panose="02020603050405020304" pitchFamily="18" charset="0"/>
              </a:rPr>
              <a:t>gptk’s</a:t>
            </a:r>
            <a:r>
              <a:rPr lang="en-US" altLang="zh-TW" sz="900" dirty="0">
                <a:latin typeface="Times New Roman" panose="02020603050405020304" pitchFamily="18" charset="0"/>
                <a:cs typeface="Times New Roman" panose="02020603050405020304" pitchFamily="18" charset="0"/>
              </a:rPr>
              <a:t> language. </a:t>
            </a:r>
            <a:r>
              <a:rPr lang="en-US" altLang="zh-TW" sz="900" dirty="0" err="1">
                <a:latin typeface="Times New Roman" panose="02020603050405020304" pitchFamily="18" charset="0"/>
                <a:cs typeface="Times New Roman" panose="02020603050405020304" pitchFamily="18" charset="0"/>
              </a:rPr>
              <a:t>arXiv</a:t>
            </a:r>
            <a:r>
              <a:rPr lang="en-US" altLang="zh-TW" sz="900" dirty="0">
                <a:latin typeface="Times New Roman" panose="02020603050405020304" pitchFamily="18" charset="0"/>
                <a:cs typeface="Times New Roman" panose="02020603050405020304" pitchFamily="18" charset="0"/>
              </a:rPr>
              <a:t> preprint arXiv:2109.07830, 2021. </a:t>
            </a:r>
          </a:p>
          <a:p>
            <a:pPr marL="0" indent="0">
              <a:buNone/>
            </a:pPr>
            <a:r>
              <a:rPr lang="en-US" altLang="zh-TW" sz="900" dirty="0">
                <a:latin typeface="Times New Roman" panose="02020603050405020304" pitchFamily="18" charset="0"/>
                <a:cs typeface="Times New Roman" panose="02020603050405020304" pitchFamily="18" charset="0"/>
              </a:rPr>
              <a:t>[69] </a:t>
            </a:r>
            <a:r>
              <a:rPr lang="en-US" altLang="zh-TW" sz="900" dirty="0" err="1">
                <a:latin typeface="Times New Roman" panose="02020603050405020304" pitchFamily="18" charset="0"/>
                <a:cs typeface="Times New Roman" panose="02020603050405020304" pitchFamily="18" charset="0"/>
              </a:rPr>
              <a:t>Tianxiang</a:t>
            </a:r>
            <a:r>
              <a:rPr lang="en-US" altLang="zh-TW" sz="900" dirty="0">
                <a:latin typeface="Times New Roman" panose="02020603050405020304" pitchFamily="18" charset="0"/>
                <a:cs typeface="Times New Roman" panose="02020603050405020304" pitchFamily="18" charset="0"/>
              </a:rPr>
              <a:t> Sun, </a:t>
            </a:r>
            <a:r>
              <a:rPr lang="en-US" altLang="zh-TW" sz="900" dirty="0" err="1">
                <a:latin typeface="Times New Roman" panose="02020603050405020304" pitchFamily="18" charset="0"/>
                <a:cs typeface="Times New Roman" panose="02020603050405020304" pitchFamily="18" charset="0"/>
              </a:rPr>
              <a:t>Yunfan</a:t>
            </a:r>
            <a:r>
              <a:rPr lang="en-US" altLang="zh-TW" sz="900" dirty="0">
                <a:latin typeface="Times New Roman" panose="02020603050405020304" pitchFamily="18" charset="0"/>
                <a:cs typeface="Times New Roman" panose="02020603050405020304" pitchFamily="18" charset="0"/>
              </a:rPr>
              <a:t> Shao, Hong Qian, </a:t>
            </a:r>
            <a:r>
              <a:rPr lang="en-US" altLang="zh-TW" sz="900" dirty="0" err="1">
                <a:latin typeface="Times New Roman" panose="02020603050405020304" pitchFamily="18" charset="0"/>
                <a:cs typeface="Times New Roman" panose="02020603050405020304" pitchFamily="18" charset="0"/>
              </a:rPr>
              <a:t>Xuanjing</a:t>
            </a:r>
            <a:r>
              <a:rPr lang="en-US" altLang="zh-TW" sz="900" dirty="0">
                <a:latin typeface="Times New Roman" panose="02020603050405020304" pitchFamily="18" charset="0"/>
                <a:cs typeface="Times New Roman" panose="02020603050405020304" pitchFamily="18" charset="0"/>
              </a:rPr>
              <a:t> Huang, and </a:t>
            </a:r>
            <a:r>
              <a:rPr lang="en-US" altLang="zh-TW" sz="900" dirty="0" err="1">
                <a:latin typeface="Times New Roman" panose="02020603050405020304" pitchFamily="18" charset="0"/>
                <a:cs typeface="Times New Roman" panose="02020603050405020304" pitchFamily="18" charset="0"/>
              </a:rPr>
              <a:t>Xipeng</a:t>
            </a:r>
            <a:r>
              <a:rPr lang="en-US" altLang="zh-TW" sz="900" dirty="0">
                <a:latin typeface="Times New Roman" panose="02020603050405020304" pitchFamily="18" charset="0"/>
                <a:cs typeface="Times New Roman" panose="02020603050405020304" pitchFamily="18" charset="0"/>
              </a:rPr>
              <a:t> Qiu. Black-box tuning for language-model-as-a-service. In International Conference on Machine Learning, pages 20841–20855. PMLR, 2022. </a:t>
            </a:r>
          </a:p>
          <a:p>
            <a:pPr marL="0" indent="0">
              <a:buNone/>
            </a:pPr>
            <a:r>
              <a:rPr lang="en-US" altLang="zh-TW" sz="900" dirty="0">
                <a:latin typeface="Times New Roman" panose="02020603050405020304" pitchFamily="18" charset="0"/>
                <a:cs typeface="Times New Roman" panose="02020603050405020304" pitchFamily="18" charset="0"/>
              </a:rPr>
              <a:t>[70] </a:t>
            </a:r>
            <a:r>
              <a:rPr lang="en-US" altLang="zh-TW" sz="900" dirty="0" err="1">
                <a:latin typeface="Times New Roman" panose="02020603050405020304" pitchFamily="18" charset="0"/>
                <a:cs typeface="Times New Roman" panose="02020603050405020304" pitchFamily="18" charset="0"/>
              </a:rPr>
              <a:t>Hanwei</a:t>
            </a:r>
            <a:r>
              <a:rPr lang="en-US" altLang="zh-TW" sz="900" dirty="0">
                <a:latin typeface="Times New Roman" panose="02020603050405020304" pitchFamily="18" charset="0"/>
                <a:cs typeface="Times New Roman" panose="02020603050405020304" pitchFamily="18" charset="0"/>
              </a:rPr>
              <a:t> Xu, Yujun Chen, </a:t>
            </a:r>
            <a:r>
              <a:rPr lang="en-US" altLang="zh-TW" sz="900" dirty="0" err="1">
                <a:latin typeface="Times New Roman" panose="02020603050405020304" pitchFamily="18" charset="0"/>
                <a:cs typeface="Times New Roman" panose="02020603050405020304" pitchFamily="18" charset="0"/>
              </a:rPr>
              <a:t>Yulun</a:t>
            </a:r>
            <a:r>
              <a:rPr lang="en-US" altLang="zh-TW" sz="900" dirty="0">
                <a:latin typeface="Times New Roman" panose="02020603050405020304" pitchFamily="18" charset="0"/>
                <a:cs typeface="Times New Roman" panose="02020603050405020304" pitchFamily="18" charset="0"/>
              </a:rPr>
              <a:t> Du, Nan Shao, </a:t>
            </a:r>
            <a:r>
              <a:rPr lang="en-US" altLang="zh-TW" sz="900" dirty="0" err="1">
                <a:latin typeface="Times New Roman" panose="02020603050405020304" pitchFamily="18" charset="0"/>
                <a:cs typeface="Times New Roman" panose="02020603050405020304" pitchFamily="18" charset="0"/>
              </a:rPr>
              <a:t>Yanggang</a:t>
            </a:r>
            <a:r>
              <a:rPr lang="en-US" altLang="zh-TW" sz="900" dirty="0">
                <a:latin typeface="Times New Roman" panose="02020603050405020304" pitchFamily="18" charset="0"/>
                <a:cs typeface="Times New Roman" panose="02020603050405020304" pitchFamily="18" charset="0"/>
              </a:rPr>
              <a:t> Wang, </a:t>
            </a:r>
            <a:r>
              <a:rPr lang="en-US" altLang="zh-TW" sz="900" dirty="0" err="1">
                <a:latin typeface="Times New Roman" panose="02020603050405020304" pitchFamily="18" charset="0"/>
                <a:cs typeface="Times New Roman" panose="02020603050405020304" pitchFamily="18" charset="0"/>
              </a:rPr>
              <a:t>Haiyu</a:t>
            </a:r>
            <a:r>
              <a:rPr lang="en-US" altLang="zh-TW" sz="900" dirty="0">
                <a:latin typeface="Times New Roman" panose="02020603050405020304" pitchFamily="18" charset="0"/>
                <a:cs typeface="Times New Roman" panose="02020603050405020304" pitchFamily="18" charset="0"/>
              </a:rPr>
              <a:t> Li, and Zhilin Yang. </a:t>
            </a:r>
            <a:r>
              <a:rPr lang="en-US" altLang="zh-TW" sz="900" dirty="0" err="1">
                <a:latin typeface="Times New Roman" panose="02020603050405020304" pitchFamily="18" charset="0"/>
                <a:cs typeface="Times New Roman" panose="02020603050405020304" pitchFamily="18" charset="0"/>
              </a:rPr>
              <a:t>Gps</a:t>
            </a:r>
            <a:r>
              <a:rPr lang="en-US" altLang="zh-TW" sz="900" dirty="0">
                <a:latin typeface="Times New Roman" panose="02020603050405020304" pitchFamily="18" charset="0"/>
                <a:cs typeface="Times New Roman" panose="02020603050405020304" pitchFamily="18" charset="0"/>
              </a:rPr>
              <a:t>: Genetic prompt search for efficient few-shot learning. </a:t>
            </a:r>
            <a:r>
              <a:rPr lang="en-US" altLang="zh-TW" sz="900" dirty="0" err="1">
                <a:latin typeface="Times New Roman" panose="02020603050405020304" pitchFamily="18" charset="0"/>
                <a:cs typeface="Times New Roman" panose="02020603050405020304" pitchFamily="18" charset="0"/>
              </a:rPr>
              <a:t>arXiv</a:t>
            </a:r>
            <a:r>
              <a:rPr lang="en-US" altLang="zh-TW" sz="900" dirty="0">
                <a:latin typeface="Times New Roman" panose="02020603050405020304" pitchFamily="18" charset="0"/>
                <a:cs typeface="Times New Roman" panose="02020603050405020304" pitchFamily="18" charset="0"/>
              </a:rPr>
              <a:t> preprint arXiv:2210.17041, 2022. </a:t>
            </a:r>
          </a:p>
          <a:p>
            <a:pPr marL="0" indent="0">
              <a:buNone/>
            </a:pPr>
            <a:r>
              <a:rPr lang="en-US" altLang="zh-TW" sz="900" dirty="0">
                <a:latin typeface="Times New Roman" panose="02020603050405020304" pitchFamily="18" charset="0"/>
                <a:cs typeface="Times New Roman" panose="02020603050405020304" pitchFamily="18" charset="0"/>
              </a:rPr>
              <a:t>[71] </a:t>
            </a:r>
            <a:r>
              <a:rPr lang="en-US" altLang="zh-TW" sz="900" dirty="0" err="1">
                <a:latin typeface="Times New Roman" panose="02020603050405020304" pitchFamily="18" charset="0"/>
                <a:cs typeface="Times New Roman" panose="02020603050405020304" pitchFamily="18" charset="0"/>
              </a:rPr>
              <a:t>Yekun</a:t>
            </a:r>
            <a:r>
              <a:rPr lang="en-US" altLang="zh-TW" sz="900" dirty="0">
                <a:latin typeface="Times New Roman" panose="02020603050405020304" pitchFamily="18" charset="0"/>
                <a:cs typeface="Times New Roman" panose="02020603050405020304" pitchFamily="18" charset="0"/>
              </a:rPr>
              <a:t> Chai, </a:t>
            </a:r>
            <a:r>
              <a:rPr lang="en-US" altLang="zh-TW" sz="900" dirty="0" err="1">
                <a:latin typeface="Times New Roman" panose="02020603050405020304" pitchFamily="18" charset="0"/>
                <a:cs typeface="Times New Roman" panose="02020603050405020304" pitchFamily="18" charset="0"/>
              </a:rPr>
              <a:t>Shuohuan</a:t>
            </a:r>
            <a:r>
              <a:rPr lang="en-US" altLang="zh-TW" sz="900" dirty="0">
                <a:latin typeface="Times New Roman" panose="02020603050405020304" pitchFamily="18" charset="0"/>
                <a:cs typeface="Times New Roman" panose="02020603050405020304" pitchFamily="18" charset="0"/>
              </a:rPr>
              <a:t> Wang, Yu Sun, Hao Tian, Hua Wu, and Haifeng Wang. Clip-tuning: Towards derivative-free prompt learning with a mixture of rewards. </a:t>
            </a:r>
            <a:r>
              <a:rPr lang="en-US" altLang="zh-TW" sz="900" dirty="0" err="1">
                <a:latin typeface="Times New Roman" panose="02020603050405020304" pitchFamily="18" charset="0"/>
                <a:cs typeface="Times New Roman" panose="02020603050405020304" pitchFamily="18" charset="0"/>
              </a:rPr>
              <a:t>arXiv</a:t>
            </a:r>
            <a:r>
              <a:rPr lang="en-US" altLang="zh-TW" sz="900" dirty="0">
                <a:latin typeface="Times New Roman" panose="02020603050405020304" pitchFamily="18" charset="0"/>
                <a:cs typeface="Times New Roman" panose="02020603050405020304" pitchFamily="18" charset="0"/>
              </a:rPr>
              <a:t> preprint arXiv:2210.12050, 2022. </a:t>
            </a:r>
          </a:p>
          <a:p>
            <a:pPr marL="0" indent="0">
              <a:buNone/>
            </a:pPr>
            <a:r>
              <a:rPr lang="en-US" altLang="zh-TW" sz="900" dirty="0">
                <a:latin typeface="Times New Roman" panose="02020603050405020304" pitchFamily="18" charset="0"/>
                <a:cs typeface="Times New Roman" panose="02020603050405020304" pitchFamily="18" charset="0"/>
              </a:rPr>
              <a:t>[72] </a:t>
            </a:r>
            <a:r>
              <a:rPr lang="en-US" altLang="zh-TW" sz="900" dirty="0" err="1">
                <a:latin typeface="Times New Roman" panose="02020603050405020304" pitchFamily="18" charset="0"/>
                <a:cs typeface="Times New Roman" panose="02020603050405020304" pitchFamily="18" charset="0"/>
              </a:rPr>
              <a:t>Tianxiang</a:t>
            </a:r>
            <a:r>
              <a:rPr lang="en-US" altLang="zh-TW" sz="900" dirty="0">
                <a:latin typeface="Times New Roman" panose="02020603050405020304" pitchFamily="18" charset="0"/>
                <a:cs typeface="Times New Roman" panose="02020603050405020304" pitchFamily="18" charset="0"/>
              </a:rPr>
              <a:t> Sun, </a:t>
            </a:r>
            <a:r>
              <a:rPr lang="en-US" altLang="zh-TW" sz="900" dirty="0" err="1">
                <a:latin typeface="Times New Roman" panose="02020603050405020304" pitchFamily="18" charset="0"/>
                <a:cs typeface="Times New Roman" panose="02020603050405020304" pitchFamily="18" charset="0"/>
              </a:rPr>
              <a:t>Zhengfu</a:t>
            </a:r>
            <a:r>
              <a:rPr lang="en-US" altLang="zh-TW" sz="900" dirty="0">
                <a:latin typeface="Times New Roman" panose="02020603050405020304" pitchFamily="18" charset="0"/>
                <a:cs typeface="Times New Roman" panose="02020603050405020304" pitchFamily="18" charset="0"/>
              </a:rPr>
              <a:t> He, Hong Qian, </a:t>
            </a:r>
            <a:r>
              <a:rPr lang="en-US" altLang="zh-TW" sz="900" dirty="0" err="1">
                <a:latin typeface="Times New Roman" panose="02020603050405020304" pitchFamily="18" charset="0"/>
                <a:cs typeface="Times New Roman" panose="02020603050405020304" pitchFamily="18" charset="0"/>
              </a:rPr>
              <a:t>Yunhua</a:t>
            </a:r>
            <a:r>
              <a:rPr lang="en-US" altLang="zh-TW" sz="900" dirty="0">
                <a:latin typeface="Times New Roman" panose="02020603050405020304" pitchFamily="18" charset="0"/>
                <a:cs typeface="Times New Roman" panose="02020603050405020304" pitchFamily="18" charset="0"/>
              </a:rPr>
              <a:t> Zhou, Xuan-Jing Huang, and </a:t>
            </a:r>
            <a:r>
              <a:rPr lang="en-US" altLang="zh-TW" sz="900" dirty="0" err="1">
                <a:latin typeface="Times New Roman" panose="02020603050405020304" pitchFamily="18" charset="0"/>
                <a:cs typeface="Times New Roman" panose="02020603050405020304" pitchFamily="18" charset="0"/>
              </a:rPr>
              <a:t>Xipeng</a:t>
            </a:r>
            <a:r>
              <a:rPr lang="en-US" altLang="zh-TW" sz="900" dirty="0">
                <a:latin typeface="Times New Roman" panose="02020603050405020304" pitchFamily="18" charset="0"/>
                <a:cs typeface="Times New Roman" panose="02020603050405020304" pitchFamily="18" charset="0"/>
              </a:rPr>
              <a:t> Qiu. Bbtv2: Towards a gradient-free future with large language models. In Proceedings of the 2022 Conference on Empirical Methods in Natural Language Processing, pages 3916–3930, 2022. </a:t>
            </a:r>
          </a:p>
          <a:p>
            <a:pPr marL="0" indent="0">
              <a:buNone/>
            </a:pPr>
            <a:r>
              <a:rPr lang="en-US" altLang="zh-TW" sz="900" dirty="0">
                <a:latin typeface="Times New Roman" panose="02020603050405020304" pitchFamily="18" charset="0"/>
                <a:cs typeface="Times New Roman" panose="02020603050405020304" pitchFamily="18" charset="0"/>
              </a:rPr>
              <a:t>[73] </a:t>
            </a:r>
            <a:r>
              <a:rPr lang="en-US" altLang="zh-TW" sz="900" dirty="0" err="1">
                <a:latin typeface="Times New Roman" panose="02020603050405020304" pitchFamily="18" charset="0"/>
                <a:cs typeface="Times New Roman" panose="02020603050405020304" pitchFamily="18" charset="0"/>
              </a:rPr>
              <a:t>Mingkai</a:t>
            </a:r>
            <a:r>
              <a:rPr lang="en-US" altLang="zh-TW" sz="900" dirty="0">
                <a:latin typeface="Times New Roman" panose="02020603050405020304" pitchFamily="18" charset="0"/>
                <a:cs typeface="Times New Roman" panose="02020603050405020304" pitchFamily="18" charset="0"/>
              </a:rPr>
              <a:t> Deng, Jianyu Wang, Cheng-Ping Hsieh, Yihan Wang, Han Guo, </a:t>
            </a:r>
            <a:r>
              <a:rPr lang="en-US" altLang="zh-TW" sz="900" dirty="0" err="1">
                <a:latin typeface="Times New Roman" panose="02020603050405020304" pitchFamily="18" charset="0"/>
                <a:cs typeface="Times New Roman" panose="02020603050405020304" pitchFamily="18" charset="0"/>
              </a:rPr>
              <a:t>Tianmin</a:t>
            </a:r>
            <a:r>
              <a:rPr lang="en-US" altLang="zh-TW" sz="900" dirty="0">
                <a:latin typeface="Times New Roman" panose="02020603050405020304" pitchFamily="18" charset="0"/>
                <a:cs typeface="Times New Roman" panose="02020603050405020304" pitchFamily="18" charset="0"/>
              </a:rPr>
              <a:t> Shu, Meng Song, Eric P. Xing, and </a:t>
            </a:r>
            <a:r>
              <a:rPr lang="en-US" altLang="zh-TW" sz="900" dirty="0" err="1">
                <a:latin typeface="Times New Roman" panose="02020603050405020304" pitchFamily="18" charset="0"/>
                <a:cs typeface="Times New Roman" panose="02020603050405020304" pitchFamily="18" charset="0"/>
              </a:rPr>
              <a:t>Zhiting</a:t>
            </a:r>
            <a:r>
              <a:rPr lang="en-US" altLang="zh-TW" sz="900" dirty="0">
                <a:latin typeface="Times New Roman" panose="02020603050405020304" pitchFamily="18" charset="0"/>
                <a:cs typeface="Times New Roman" panose="02020603050405020304" pitchFamily="18" charset="0"/>
              </a:rPr>
              <a:t> Hu. </a:t>
            </a:r>
            <a:r>
              <a:rPr lang="en-US" altLang="zh-TW" sz="900" dirty="0" err="1">
                <a:latin typeface="Times New Roman" panose="02020603050405020304" pitchFamily="18" charset="0"/>
                <a:cs typeface="Times New Roman" panose="02020603050405020304" pitchFamily="18" charset="0"/>
              </a:rPr>
              <a:t>Rlprompt</a:t>
            </a:r>
            <a:r>
              <a:rPr lang="en-US" altLang="zh-TW" sz="900" dirty="0">
                <a:latin typeface="Times New Roman" panose="02020603050405020304" pitchFamily="18" charset="0"/>
                <a:cs typeface="Times New Roman" panose="02020603050405020304" pitchFamily="18" charset="0"/>
              </a:rPr>
              <a:t>: Optimizing discrete text prompts with reinforcement learning. </a:t>
            </a:r>
            <a:r>
              <a:rPr lang="en-US" altLang="zh-TW" sz="900" dirty="0" err="1">
                <a:latin typeface="Times New Roman" panose="02020603050405020304" pitchFamily="18" charset="0"/>
                <a:cs typeface="Times New Roman" panose="02020603050405020304" pitchFamily="18" charset="0"/>
              </a:rPr>
              <a:t>arXiv</a:t>
            </a:r>
            <a:r>
              <a:rPr lang="en-US" altLang="zh-TW" sz="900" dirty="0">
                <a:latin typeface="Times New Roman" panose="02020603050405020304" pitchFamily="18" charset="0"/>
                <a:cs typeface="Times New Roman" panose="02020603050405020304" pitchFamily="18" charset="0"/>
              </a:rPr>
              <a:t> preprint arXiv:2205.12548, 2022. </a:t>
            </a:r>
          </a:p>
          <a:p>
            <a:pPr marL="0" indent="0">
              <a:buNone/>
            </a:pPr>
            <a:r>
              <a:rPr lang="en-US" altLang="zh-TW" sz="900" dirty="0">
                <a:latin typeface="Times New Roman" panose="02020603050405020304" pitchFamily="18" charset="0"/>
                <a:cs typeface="Times New Roman" panose="02020603050405020304" pitchFamily="18" charset="0"/>
              </a:rPr>
              <a:t>[74] </a:t>
            </a:r>
            <a:r>
              <a:rPr lang="en-US" altLang="zh-TW" sz="900" dirty="0" err="1">
                <a:latin typeface="Times New Roman" panose="02020603050405020304" pitchFamily="18" charset="0"/>
                <a:cs typeface="Times New Roman" panose="02020603050405020304" pitchFamily="18" charset="0"/>
              </a:rPr>
              <a:t>Shizhe</a:t>
            </a:r>
            <a:r>
              <a:rPr lang="en-US" altLang="zh-TW" sz="900" dirty="0">
                <a:latin typeface="Times New Roman" panose="02020603050405020304" pitchFamily="18" charset="0"/>
                <a:cs typeface="Times New Roman" panose="02020603050405020304" pitchFamily="18" charset="0"/>
              </a:rPr>
              <a:t> Diao, </a:t>
            </a:r>
            <a:r>
              <a:rPr lang="en-US" altLang="zh-TW" sz="900" dirty="0" err="1">
                <a:latin typeface="Times New Roman" panose="02020603050405020304" pitchFamily="18" charset="0"/>
                <a:cs typeface="Times New Roman" panose="02020603050405020304" pitchFamily="18" charset="0"/>
              </a:rPr>
              <a:t>Xuechun</a:t>
            </a:r>
            <a:r>
              <a:rPr lang="en-US" altLang="zh-TW" sz="900" dirty="0">
                <a:latin typeface="Times New Roman" panose="02020603050405020304" pitchFamily="18" charset="0"/>
                <a:cs typeface="Times New Roman" panose="02020603050405020304" pitchFamily="18" charset="0"/>
              </a:rPr>
              <a:t> Li, Yong Lin, </a:t>
            </a:r>
            <a:r>
              <a:rPr lang="en-US" altLang="zh-TW" sz="900" dirty="0" err="1">
                <a:latin typeface="Times New Roman" panose="02020603050405020304" pitchFamily="18" charset="0"/>
                <a:cs typeface="Times New Roman" panose="02020603050405020304" pitchFamily="18" charset="0"/>
              </a:rPr>
              <a:t>Zhichao</a:t>
            </a:r>
            <a:r>
              <a:rPr lang="en-US" altLang="zh-TW" sz="900" dirty="0">
                <a:latin typeface="Times New Roman" panose="02020603050405020304" pitchFamily="18" charset="0"/>
                <a:cs typeface="Times New Roman" panose="02020603050405020304" pitchFamily="18" charset="0"/>
              </a:rPr>
              <a:t> Huang, and Tong Zhang. Black-box prompt learning for pre-trained language models. </a:t>
            </a:r>
            <a:r>
              <a:rPr lang="en-US" altLang="zh-TW" sz="900" dirty="0" err="1">
                <a:latin typeface="Times New Roman" panose="02020603050405020304" pitchFamily="18" charset="0"/>
                <a:cs typeface="Times New Roman" panose="02020603050405020304" pitchFamily="18" charset="0"/>
              </a:rPr>
              <a:t>arXiv</a:t>
            </a:r>
            <a:r>
              <a:rPr lang="en-US" altLang="zh-TW" sz="900" dirty="0">
                <a:latin typeface="Times New Roman" panose="02020603050405020304" pitchFamily="18" charset="0"/>
                <a:cs typeface="Times New Roman" panose="02020603050405020304" pitchFamily="18" charset="0"/>
              </a:rPr>
              <a:t> preprint arXiv:2201.08531, 2022.</a:t>
            </a:r>
          </a:p>
        </p:txBody>
      </p:sp>
      <p:sp>
        <p:nvSpPr>
          <p:cNvPr id="10" name="投影片編號版面配置區 9">
            <a:extLst>
              <a:ext uri="{FF2B5EF4-FFF2-40B4-BE49-F238E27FC236}">
                <a16:creationId xmlns:a16="http://schemas.microsoft.com/office/drawing/2014/main" id="{BB94C96A-7439-1886-2A59-8DF2AFA9DF37}"/>
              </a:ext>
            </a:extLst>
          </p:cNvPr>
          <p:cNvSpPr>
            <a:spLocks noGrp="1"/>
          </p:cNvSpPr>
          <p:nvPr>
            <p:ph type="sldNum" sz="quarter" idx="12"/>
          </p:nvPr>
        </p:nvSpPr>
        <p:spPr/>
        <p:txBody>
          <a:bodyPr/>
          <a:lstStyle/>
          <a:p>
            <a:fld id="{3B929437-AD67-4617-B174-3FBC35688F07}" type="slidenum">
              <a:rPr lang="zh-TW" altLang="en-US" smtClean="0"/>
              <a:t>6</a:t>
            </a:fld>
            <a:endParaRPr lang="zh-TW" altLang="en-US"/>
          </a:p>
        </p:txBody>
      </p:sp>
    </p:spTree>
    <p:extLst>
      <p:ext uri="{BB962C8B-B14F-4D97-AF65-F5344CB8AC3E}">
        <p14:creationId xmlns:p14="http://schemas.microsoft.com/office/powerpoint/2010/main" val="1405247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EDC53B7E-42BB-D4A0-C17E-FE89C435C1AA}"/>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Related Work</a:t>
            </a:r>
            <a:endParaRPr lang="zh-TW" altLang="en-US" dirty="0"/>
          </a:p>
        </p:txBody>
      </p:sp>
      <p:sp>
        <p:nvSpPr>
          <p:cNvPr id="3" name="內容版面配置區 2">
            <a:extLst>
              <a:ext uri="{FF2B5EF4-FFF2-40B4-BE49-F238E27FC236}">
                <a16:creationId xmlns:a16="http://schemas.microsoft.com/office/drawing/2014/main" id="{A585A7E4-C48F-0274-BA23-1A38DFADDF7B}"/>
              </a:ext>
            </a:extLst>
          </p:cNvPr>
          <p:cNvSpPr>
            <a:spLocks noGrp="1"/>
          </p:cNvSpPr>
          <p:nvPr>
            <p:ph idx="1"/>
          </p:nvPr>
        </p:nvSpPr>
        <p:spPr/>
        <p:txBody>
          <a:bodyPr/>
          <a:lstStyle/>
          <a:p>
            <a:pPr marL="0" indent="0">
              <a:buNone/>
            </a:pPr>
            <a:r>
              <a:rPr lang="en-US" altLang="zh-TW" b="1" dirty="0">
                <a:latin typeface="Times New Roman" panose="02020603050405020304" pitchFamily="18" charset="0"/>
                <a:cs typeface="Times New Roman" panose="02020603050405020304" pitchFamily="18" charset="0"/>
              </a:rPr>
              <a:t>LLMs for prompt optimization</a:t>
            </a:r>
          </a:p>
          <a:p>
            <a:pPr marL="0" indent="0">
              <a:buNone/>
            </a:pPr>
            <a:r>
              <a:rPr lang="en-US" altLang="zh-TW" dirty="0">
                <a:latin typeface="Times New Roman" panose="02020603050405020304" pitchFamily="18" charset="0"/>
                <a:cs typeface="Times New Roman" panose="02020603050405020304" pitchFamily="18" charset="0"/>
              </a:rPr>
              <a:t>DCLIP [5]</a:t>
            </a:r>
          </a:p>
          <a:p>
            <a:pPr marL="0" indent="0">
              <a:buNone/>
            </a:pPr>
            <a:r>
              <a:rPr lang="en-US" altLang="zh-TW" sz="2400" dirty="0">
                <a:latin typeface="Times New Roman" panose="02020603050405020304" pitchFamily="18" charset="0"/>
                <a:cs typeface="Times New Roman" panose="02020603050405020304" pitchFamily="18" charset="0"/>
              </a:rPr>
              <a:t>- uses GPT3 to produce rich visual descriptions to improve zero-shot classification with CLIP [4].</a:t>
            </a:r>
            <a:endParaRPr lang="en-US" altLang="zh-TW" sz="2400" b="1" dirty="0">
              <a:latin typeface="Times New Roman" panose="02020603050405020304" pitchFamily="18" charset="0"/>
              <a:cs typeface="Times New Roman" panose="02020603050405020304" pitchFamily="18" charset="0"/>
            </a:endParaRPr>
          </a:p>
          <a:p>
            <a:pPr marL="0" indent="0">
              <a:buNone/>
            </a:pPr>
            <a:r>
              <a:rPr lang="en-US" altLang="zh-TW" dirty="0">
                <a:latin typeface="Times New Roman" panose="02020603050405020304" pitchFamily="18" charset="0"/>
                <a:cs typeface="Times New Roman" panose="02020603050405020304" pitchFamily="18" charset="0"/>
              </a:rPr>
              <a:t>APE [36]</a:t>
            </a:r>
            <a:endParaRPr lang="en-US" altLang="zh-TW" b="1" dirty="0">
              <a:latin typeface="Times New Roman" panose="02020603050405020304" pitchFamily="18" charset="0"/>
              <a:cs typeface="Times New Roman" panose="02020603050405020304" pitchFamily="18" charset="0"/>
            </a:endParaRPr>
          </a:p>
          <a:p>
            <a:pPr marL="0" indent="0">
              <a:buNone/>
            </a:pPr>
            <a:r>
              <a:rPr lang="en-US" altLang="zh-TW" sz="2400" b="1" dirty="0">
                <a:latin typeface="Times New Roman" panose="02020603050405020304" pitchFamily="18" charset="0"/>
                <a:cs typeface="Times New Roman" panose="02020603050405020304" pitchFamily="18" charset="0"/>
              </a:rPr>
              <a:t>- </a:t>
            </a:r>
            <a:r>
              <a:rPr lang="en-US" altLang="zh-TW" sz="2400" dirty="0">
                <a:latin typeface="Times New Roman" panose="02020603050405020304" pitchFamily="18" charset="0"/>
                <a:cs typeface="Times New Roman" panose="02020603050405020304" pitchFamily="18" charset="0"/>
              </a:rPr>
              <a:t>uses an LLM to optimize prompts for another LLM through instruction induction [78] and iterative Monte Carlo search, which involves paraphrasing the current prompt.</a:t>
            </a:r>
          </a:p>
          <a:p>
            <a:pPr marL="0" indent="0">
              <a:buNone/>
            </a:pPr>
            <a:endParaRPr lang="zh-TW" altLang="en-US" b="1" dirty="0">
              <a:latin typeface="Times New Roman" panose="02020603050405020304" pitchFamily="18" charset="0"/>
              <a:cs typeface="Times New Roman" panose="02020603050405020304" pitchFamily="18" charset="0"/>
            </a:endParaRPr>
          </a:p>
        </p:txBody>
      </p:sp>
      <p:sp>
        <p:nvSpPr>
          <p:cNvPr id="6" name="文字方塊 5">
            <a:extLst>
              <a:ext uri="{FF2B5EF4-FFF2-40B4-BE49-F238E27FC236}">
                <a16:creationId xmlns:a16="http://schemas.microsoft.com/office/drawing/2014/main" id="{0BB1A6C6-42C0-1063-57C6-CE9FF5DA3588}"/>
              </a:ext>
            </a:extLst>
          </p:cNvPr>
          <p:cNvSpPr txBox="1"/>
          <p:nvPr/>
        </p:nvSpPr>
        <p:spPr>
          <a:xfrm>
            <a:off x="2743199" y="5231856"/>
            <a:ext cx="9104671" cy="1169551"/>
          </a:xfrm>
          <a:prstGeom prst="rect">
            <a:avLst/>
          </a:prstGeom>
          <a:noFill/>
        </p:spPr>
        <p:txBody>
          <a:bodyPr wrap="square">
            <a:spAutoFit/>
          </a:bodyPr>
          <a:lstStyle/>
          <a:p>
            <a:pPr marL="0" indent="0">
              <a:buNone/>
            </a:pPr>
            <a:r>
              <a:rPr lang="en-US" altLang="zh-TW" sz="1000" dirty="0">
                <a:latin typeface="Times New Roman" panose="02020603050405020304" pitchFamily="18" charset="0"/>
                <a:cs typeface="Times New Roman" panose="02020603050405020304" pitchFamily="18" charset="0"/>
              </a:rPr>
              <a:t>[4] Alec Radford, Jong Wook Kim, Chris </a:t>
            </a:r>
            <a:r>
              <a:rPr lang="en-US" altLang="zh-TW" sz="1000" dirty="0" err="1">
                <a:latin typeface="Times New Roman" panose="02020603050405020304" pitchFamily="18" charset="0"/>
                <a:cs typeface="Times New Roman" panose="02020603050405020304" pitchFamily="18" charset="0"/>
              </a:rPr>
              <a:t>Hallacy</a:t>
            </a:r>
            <a:r>
              <a:rPr lang="en-US" altLang="zh-TW" sz="1000" dirty="0">
                <a:latin typeface="Times New Roman" panose="02020603050405020304" pitchFamily="18" charset="0"/>
                <a:cs typeface="Times New Roman" panose="02020603050405020304" pitchFamily="18" charset="0"/>
              </a:rPr>
              <a:t>, Aditya Ramesh, Gabriel Goh, </a:t>
            </a:r>
            <a:r>
              <a:rPr lang="en-US" altLang="zh-TW" sz="1000" dirty="0" err="1">
                <a:latin typeface="Times New Roman" panose="02020603050405020304" pitchFamily="18" charset="0"/>
                <a:cs typeface="Times New Roman" panose="02020603050405020304" pitchFamily="18" charset="0"/>
              </a:rPr>
              <a:t>Sandhini</a:t>
            </a:r>
            <a:r>
              <a:rPr lang="en-US" altLang="zh-TW" sz="1000" dirty="0">
                <a:latin typeface="Times New Roman" panose="02020603050405020304" pitchFamily="18" charset="0"/>
                <a:cs typeface="Times New Roman" panose="02020603050405020304" pitchFamily="18" charset="0"/>
              </a:rPr>
              <a:t> Agarwal, Girish Sastry, Amanda </a:t>
            </a:r>
            <a:r>
              <a:rPr lang="en-US" altLang="zh-TW" sz="1000" dirty="0" err="1">
                <a:latin typeface="Times New Roman" panose="02020603050405020304" pitchFamily="18" charset="0"/>
                <a:cs typeface="Times New Roman" panose="02020603050405020304" pitchFamily="18" charset="0"/>
              </a:rPr>
              <a:t>Askell</a:t>
            </a:r>
            <a:r>
              <a:rPr lang="en-US" altLang="zh-TW" sz="1000" dirty="0">
                <a:latin typeface="Times New Roman" panose="02020603050405020304" pitchFamily="18" charset="0"/>
                <a:cs typeface="Times New Roman" panose="02020603050405020304" pitchFamily="18" charset="0"/>
              </a:rPr>
              <a:t>, Pamela Mishkin, Jack Clark, et al. Learning transferable visual models from natural language supervision. In International conference on machine learning, pages 8748–8763. PMLR, 2021. </a:t>
            </a:r>
          </a:p>
          <a:p>
            <a:pPr marL="0" indent="0">
              <a:buNone/>
            </a:pPr>
            <a:r>
              <a:rPr lang="en-US" altLang="zh-TW" sz="1000" dirty="0">
                <a:latin typeface="Times New Roman" panose="02020603050405020304" pitchFamily="18" charset="0"/>
                <a:cs typeface="Times New Roman" panose="02020603050405020304" pitchFamily="18" charset="0"/>
              </a:rPr>
              <a:t>[5] </a:t>
            </a:r>
            <a:r>
              <a:rPr lang="en-US" altLang="zh-TW" sz="1000" dirty="0" err="1">
                <a:latin typeface="Times New Roman" panose="02020603050405020304" pitchFamily="18" charset="0"/>
                <a:cs typeface="Times New Roman" panose="02020603050405020304" pitchFamily="18" charset="0"/>
              </a:rPr>
              <a:t>Sachit</a:t>
            </a:r>
            <a:r>
              <a:rPr lang="en-US" altLang="zh-TW" sz="1000" dirty="0">
                <a:latin typeface="Times New Roman" panose="02020603050405020304" pitchFamily="18" charset="0"/>
                <a:cs typeface="Times New Roman" panose="02020603050405020304" pitchFamily="18" charset="0"/>
              </a:rPr>
              <a:t> Menon and Carl </a:t>
            </a:r>
            <a:r>
              <a:rPr lang="en-US" altLang="zh-TW" sz="1000" dirty="0" err="1">
                <a:latin typeface="Times New Roman" panose="02020603050405020304" pitchFamily="18" charset="0"/>
                <a:cs typeface="Times New Roman" panose="02020603050405020304" pitchFamily="18" charset="0"/>
              </a:rPr>
              <a:t>Vondrick</a:t>
            </a:r>
            <a:r>
              <a:rPr lang="en-US" altLang="zh-TW" sz="1000" dirty="0">
                <a:latin typeface="Times New Roman" panose="02020603050405020304" pitchFamily="18" charset="0"/>
                <a:cs typeface="Times New Roman" panose="02020603050405020304" pitchFamily="18" charset="0"/>
              </a:rPr>
              <a:t>. Visual classification via description from large language models.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arXiv:2210.07183, 2022.</a:t>
            </a:r>
          </a:p>
          <a:p>
            <a:pPr marL="0" indent="0">
              <a:buNone/>
            </a:pPr>
            <a:r>
              <a:rPr lang="en-US" altLang="zh-TW" sz="1000" dirty="0">
                <a:latin typeface="Times New Roman" panose="02020603050405020304" pitchFamily="18" charset="0"/>
                <a:cs typeface="Times New Roman" panose="02020603050405020304" pitchFamily="18" charset="0"/>
              </a:rPr>
              <a:t>[36] </a:t>
            </a:r>
            <a:r>
              <a:rPr lang="en-US" altLang="zh-TW" sz="1000" dirty="0" err="1">
                <a:latin typeface="Times New Roman" panose="02020603050405020304" pitchFamily="18" charset="0"/>
                <a:cs typeface="Times New Roman" panose="02020603050405020304" pitchFamily="18" charset="0"/>
              </a:rPr>
              <a:t>Yongchao</a:t>
            </a:r>
            <a:r>
              <a:rPr lang="en-US" altLang="zh-TW" sz="1000" dirty="0">
                <a:latin typeface="Times New Roman" panose="02020603050405020304" pitchFamily="18" charset="0"/>
                <a:cs typeface="Times New Roman" panose="02020603050405020304" pitchFamily="18" charset="0"/>
              </a:rPr>
              <a:t> Zhou, Andrei Ioan </a:t>
            </a:r>
            <a:r>
              <a:rPr lang="en-US" altLang="zh-TW" sz="1000" dirty="0" err="1">
                <a:latin typeface="Times New Roman" panose="02020603050405020304" pitchFamily="18" charset="0"/>
                <a:cs typeface="Times New Roman" panose="02020603050405020304" pitchFamily="18" charset="0"/>
              </a:rPr>
              <a:t>Muresanu</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Ziwen</a:t>
            </a:r>
            <a:r>
              <a:rPr lang="en-US" altLang="zh-TW" sz="1000" dirty="0">
                <a:latin typeface="Times New Roman" panose="02020603050405020304" pitchFamily="18" charset="0"/>
                <a:cs typeface="Times New Roman" panose="02020603050405020304" pitchFamily="18" charset="0"/>
              </a:rPr>
              <a:t> Han, Keiran Paster, </a:t>
            </a:r>
            <a:r>
              <a:rPr lang="en-US" altLang="zh-TW" sz="1000" dirty="0" err="1">
                <a:latin typeface="Times New Roman" panose="02020603050405020304" pitchFamily="18" charset="0"/>
                <a:cs typeface="Times New Roman" panose="02020603050405020304" pitchFamily="18" charset="0"/>
              </a:rPr>
              <a:t>Silviu</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Pitis</a:t>
            </a:r>
            <a:r>
              <a:rPr lang="en-US" altLang="zh-TW" sz="1000" dirty="0">
                <a:latin typeface="Times New Roman" panose="02020603050405020304" pitchFamily="18" charset="0"/>
                <a:cs typeface="Times New Roman" panose="02020603050405020304" pitchFamily="18" charset="0"/>
              </a:rPr>
              <a:t>, Harris Chan, and Jimmy Ba. Large language models are human-level prompt engineers.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arXiv:2211.01910, 2022.</a:t>
            </a:r>
          </a:p>
          <a:p>
            <a:pPr marL="0" indent="0">
              <a:buNone/>
            </a:pPr>
            <a:r>
              <a:rPr lang="en-US" altLang="zh-TW" sz="1000" dirty="0">
                <a:latin typeface="Times New Roman" panose="02020603050405020304" pitchFamily="18" charset="0"/>
                <a:cs typeface="Times New Roman" panose="02020603050405020304" pitchFamily="18" charset="0"/>
              </a:rPr>
              <a:t>[78] Or </a:t>
            </a:r>
            <a:r>
              <a:rPr lang="en-US" altLang="zh-TW" sz="1000" dirty="0" err="1">
                <a:latin typeface="Times New Roman" panose="02020603050405020304" pitchFamily="18" charset="0"/>
                <a:cs typeface="Times New Roman" panose="02020603050405020304" pitchFamily="18" charset="0"/>
              </a:rPr>
              <a:t>Honovich</a:t>
            </a:r>
            <a:r>
              <a:rPr lang="en-US" altLang="zh-TW" sz="1000" dirty="0">
                <a:latin typeface="Times New Roman" panose="02020603050405020304" pitchFamily="18" charset="0"/>
                <a:cs typeface="Times New Roman" panose="02020603050405020304" pitchFamily="18" charset="0"/>
              </a:rPr>
              <a:t>, Uri </a:t>
            </a:r>
            <a:r>
              <a:rPr lang="en-US" altLang="zh-TW" sz="1000" dirty="0" err="1">
                <a:latin typeface="Times New Roman" panose="02020603050405020304" pitchFamily="18" charset="0"/>
                <a:cs typeface="Times New Roman" panose="02020603050405020304" pitchFamily="18" charset="0"/>
              </a:rPr>
              <a:t>Shaham</a:t>
            </a:r>
            <a:r>
              <a:rPr lang="en-US" altLang="zh-TW" sz="1000" dirty="0">
                <a:latin typeface="Times New Roman" panose="02020603050405020304" pitchFamily="18" charset="0"/>
                <a:cs typeface="Times New Roman" panose="02020603050405020304" pitchFamily="18" charset="0"/>
              </a:rPr>
              <a:t>, Samuel R Bowman, and Omer Levy. Instruction induction: From few examples to natural language task descriptions.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arXiv:2205.10782, 2022.</a:t>
            </a:r>
          </a:p>
        </p:txBody>
      </p:sp>
      <p:sp>
        <p:nvSpPr>
          <p:cNvPr id="7" name="投影片編號版面配置區 6">
            <a:extLst>
              <a:ext uri="{FF2B5EF4-FFF2-40B4-BE49-F238E27FC236}">
                <a16:creationId xmlns:a16="http://schemas.microsoft.com/office/drawing/2014/main" id="{52F087F1-3256-C667-18F1-7B3376F807BD}"/>
              </a:ext>
            </a:extLst>
          </p:cNvPr>
          <p:cNvSpPr>
            <a:spLocks noGrp="1"/>
          </p:cNvSpPr>
          <p:nvPr>
            <p:ph type="sldNum" sz="quarter" idx="12"/>
          </p:nvPr>
        </p:nvSpPr>
        <p:spPr/>
        <p:txBody>
          <a:bodyPr/>
          <a:lstStyle/>
          <a:p>
            <a:fld id="{3B929437-AD67-4617-B174-3FBC35688F07}" type="slidenum">
              <a:rPr lang="zh-TW" altLang="en-US" smtClean="0"/>
              <a:t>7</a:t>
            </a:fld>
            <a:endParaRPr lang="zh-TW" altLang="en-US"/>
          </a:p>
        </p:txBody>
      </p:sp>
    </p:spTree>
    <p:extLst>
      <p:ext uri="{BB962C8B-B14F-4D97-AF65-F5344CB8AC3E}">
        <p14:creationId xmlns:p14="http://schemas.microsoft.com/office/powerpoint/2010/main" val="3953913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082A63DF-BD9E-F67F-9E14-5075ACAECC3C}"/>
              </a:ext>
            </a:extLst>
          </p:cNvPr>
          <p:cNvSpPr>
            <a:spLocks noGrp="1"/>
          </p:cNvSpPr>
          <p:nvPr>
            <p:ph type="title"/>
          </p:nvPr>
        </p:nvSpPr>
        <p:spPr/>
        <p:txBody>
          <a:bodyPr/>
          <a:lstStyle/>
          <a:p>
            <a:r>
              <a:rPr lang="en-US" altLang="zh-TW" dirty="0">
                <a:latin typeface="Times New Roman" panose="02020603050405020304" pitchFamily="18" charset="0"/>
                <a:cs typeface="Times New Roman" panose="02020603050405020304" pitchFamily="18" charset="0"/>
              </a:rPr>
              <a:t>Related Work</a:t>
            </a:r>
            <a:endParaRPr lang="zh-TW" altLang="en-US" dirty="0"/>
          </a:p>
        </p:txBody>
      </p:sp>
      <p:sp>
        <p:nvSpPr>
          <p:cNvPr id="3" name="內容版面配置區 2">
            <a:extLst>
              <a:ext uri="{FF2B5EF4-FFF2-40B4-BE49-F238E27FC236}">
                <a16:creationId xmlns:a16="http://schemas.microsoft.com/office/drawing/2014/main" id="{1937BE0F-A14F-A2B4-88CB-026052AE9C77}"/>
              </a:ext>
            </a:extLst>
          </p:cNvPr>
          <p:cNvSpPr>
            <a:spLocks noGrp="1"/>
          </p:cNvSpPr>
          <p:nvPr>
            <p:ph idx="1"/>
          </p:nvPr>
        </p:nvSpPr>
        <p:spPr/>
        <p:txBody>
          <a:bodyPr/>
          <a:lstStyle/>
          <a:p>
            <a:pPr marL="0" indent="0">
              <a:buNone/>
            </a:pPr>
            <a:r>
              <a:rPr lang="en-US" altLang="zh-TW" b="1" dirty="0">
                <a:latin typeface="Times New Roman" panose="02020603050405020304" pitchFamily="18" charset="0"/>
                <a:cs typeface="Times New Roman" panose="02020603050405020304" pitchFamily="18" charset="0"/>
              </a:rPr>
              <a:t>Few-shot adaptation of VLMs</a:t>
            </a:r>
          </a:p>
          <a:p>
            <a:pPr marL="0" indent="0">
              <a:buNone/>
            </a:pPr>
            <a:r>
              <a:rPr lang="en-US" altLang="zh-TW" b="0" i="0" dirty="0" err="1">
                <a:effectLst/>
                <a:latin typeface="Times New Roman" panose="02020603050405020304" pitchFamily="18" charset="0"/>
                <a:cs typeface="Times New Roman" panose="02020603050405020304" pitchFamily="18" charset="0"/>
              </a:rPr>
              <a:t>CoOp</a:t>
            </a:r>
            <a:r>
              <a:rPr lang="en-US" altLang="zh-TW" b="0" i="0" dirty="0">
                <a:effectLst/>
                <a:latin typeface="Times New Roman" panose="02020603050405020304" pitchFamily="18" charset="0"/>
                <a:cs typeface="Times New Roman" panose="02020603050405020304" pitchFamily="18" charset="0"/>
              </a:rPr>
              <a:t> [3, 19, 24, 83, 84, 85]</a:t>
            </a:r>
            <a:r>
              <a:rPr lang="en-US" altLang="zh-TW" dirty="0">
                <a:latin typeface="Times New Roman" panose="02020603050405020304" pitchFamily="18" charset="0"/>
                <a:cs typeface="Times New Roman" panose="02020603050405020304" pitchFamily="18" charset="0"/>
              </a:rPr>
              <a:t> </a:t>
            </a:r>
          </a:p>
          <a:p>
            <a:pPr marL="0" indent="0">
              <a:buNone/>
            </a:pPr>
            <a:r>
              <a:rPr lang="en-US" altLang="zh-TW" sz="2400" dirty="0">
                <a:latin typeface="Times New Roman" panose="02020603050405020304" pitchFamily="18" charset="0"/>
                <a:cs typeface="Times New Roman" panose="02020603050405020304" pitchFamily="18" charset="0"/>
              </a:rPr>
              <a:t>- finetune an ensemble of continuous prefix tokens using cross-entropy loss.</a:t>
            </a:r>
            <a:endParaRPr lang="zh-TW" altLang="en-US" sz="2400" b="1" dirty="0">
              <a:latin typeface="Times New Roman" panose="02020603050405020304" pitchFamily="18" charset="0"/>
              <a:cs typeface="Times New Roman" panose="02020603050405020304" pitchFamily="18" charset="0"/>
            </a:endParaRPr>
          </a:p>
        </p:txBody>
      </p:sp>
      <p:sp>
        <p:nvSpPr>
          <p:cNvPr id="5" name="文字方塊 4">
            <a:extLst>
              <a:ext uri="{FF2B5EF4-FFF2-40B4-BE49-F238E27FC236}">
                <a16:creationId xmlns:a16="http://schemas.microsoft.com/office/drawing/2014/main" id="{4F405F25-69BF-6E43-5200-06C4C3D0681E}"/>
              </a:ext>
            </a:extLst>
          </p:cNvPr>
          <p:cNvSpPr txBox="1"/>
          <p:nvPr/>
        </p:nvSpPr>
        <p:spPr>
          <a:xfrm>
            <a:off x="383457" y="4304071"/>
            <a:ext cx="11198943" cy="1631216"/>
          </a:xfrm>
          <a:prstGeom prst="rect">
            <a:avLst/>
          </a:prstGeom>
          <a:noFill/>
        </p:spPr>
        <p:txBody>
          <a:bodyPr wrap="square">
            <a:spAutoFit/>
          </a:bodyPr>
          <a:lstStyle/>
          <a:p>
            <a:r>
              <a:rPr lang="en-US" altLang="zh-TW" sz="1000" dirty="0">
                <a:latin typeface="Times New Roman" panose="02020603050405020304" pitchFamily="18" charset="0"/>
                <a:cs typeface="Times New Roman" panose="02020603050405020304" pitchFamily="18" charset="0"/>
              </a:rPr>
              <a:t>[3] </a:t>
            </a:r>
            <a:r>
              <a:rPr lang="en-US" altLang="zh-TW" sz="1000" dirty="0" err="1">
                <a:latin typeface="Times New Roman" panose="02020603050405020304" pitchFamily="18" charset="0"/>
                <a:cs typeface="Times New Roman" panose="02020603050405020304" pitchFamily="18" charset="0"/>
              </a:rPr>
              <a:t>Kaiyang</a:t>
            </a:r>
            <a:r>
              <a:rPr lang="en-US" altLang="zh-TW" sz="1000" dirty="0">
                <a:latin typeface="Times New Roman" panose="02020603050405020304" pitchFamily="18" charset="0"/>
                <a:cs typeface="Times New Roman" panose="02020603050405020304" pitchFamily="18" charset="0"/>
              </a:rPr>
              <a:t> Zhou, </a:t>
            </a:r>
            <a:r>
              <a:rPr lang="en-US" altLang="zh-TW" sz="1000" dirty="0" err="1">
                <a:latin typeface="Times New Roman" panose="02020603050405020304" pitchFamily="18" charset="0"/>
                <a:cs typeface="Times New Roman" panose="02020603050405020304" pitchFamily="18" charset="0"/>
              </a:rPr>
              <a:t>Jingkang</a:t>
            </a:r>
            <a:r>
              <a:rPr lang="en-US" altLang="zh-TW" sz="1000" dirty="0">
                <a:latin typeface="Times New Roman" panose="02020603050405020304" pitchFamily="18" charset="0"/>
                <a:cs typeface="Times New Roman" panose="02020603050405020304" pitchFamily="18" charset="0"/>
              </a:rPr>
              <a:t> Yang, Chen Change Loy, and </a:t>
            </a:r>
            <a:r>
              <a:rPr lang="en-US" altLang="zh-TW" sz="1000" dirty="0" err="1">
                <a:latin typeface="Times New Roman" panose="02020603050405020304" pitchFamily="18" charset="0"/>
                <a:cs typeface="Times New Roman" panose="02020603050405020304" pitchFamily="18" charset="0"/>
              </a:rPr>
              <a:t>Ziwei</a:t>
            </a:r>
            <a:r>
              <a:rPr lang="en-US" altLang="zh-TW" sz="1000" dirty="0">
                <a:latin typeface="Times New Roman" panose="02020603050405020304" pitchFamily="18" charset="0"/>
                <a:cs typeface="Times New Roman" panose="02020603050405020304" pitchFamily="18" charset="0"/>
              </a:rPr>
              <a:t> Liu. Learning to prompt for vision-language models. International Journal of Computer Vision, 130(9):2337–2348, 2022.</a:t>
            </a:r>
          </a:p>
          <a:p>
            <a:r>
              <a:rPr lang="en-US" altLang="zh-TW" sz="1000" dirty="0">
                <a:latin typeface="Times New Roman" panose="02020603050405020304" pitchFamily="18" charset="0"/>
                <a:cs typeface="Times New Roman" panose="02020603050405020304" pitchFamily="18" charset="0"/>
              </a:rPr>
              <a:t>[19] Tsung-Yi Lin, Michael Maire, Serge </a:t>
            </a:r>
            <a:r>
              <a:rPr lang="en-US" altLang="zh-TW" sz="1000" dirty="0" err="1">
                <a:latin typeface="Times New Roman" panose="02020603050405020304" pitchFamily="18" charset="0"/>
                <a:cs typeface="Times New Roman" panose="02020603050405020304" pitchFamily="18" charset="0"/>
              </a:rPr>
              <a:t>Belongie</a:t>
            </a:r>
            <a:r>
              <a:rPr lang="en-US" altLang="zh-TW" sz="1000" dirty="0">
                <a:latin typeface="Times New Roman" panose="02020603050405020304" pitchFamily="18" charset="0"/>
                <a:cs typeface="Times New Roman" panose="02020603050405020304" pitchFamily="18" charset="0"/>
              </a:rPr>
              <a:t>, James Hays, Pietro </a:t>
            </a:r>
            <a:r>
              <a:rPr lang="en-US" altLang="zh-TW" sz="1000" dirty="0" err="1">
                <a:latin typeface="Times New Roman" panose="02020603050405020304" pitchFamily="18" charset="0"/>
                <a:cs typeface="Times New Roman" panose="02020603050405020304" pitchFamily="18" charset="0"/>
              </a:rPr>
              <a:t>Perona</a:t>
            </a:r>
            <a:r>
              <a:rPr lang="en-US" altLang="zh-TW" sz="1000" dirty="0">
                <a:latin typeface="Times New Roman" panose="02020603050405020304" pitchFamily="18" charset="0"/>
                <a:cs typeface="Times New Roman" panose="02020603050405020304" pitchFamily="18" charset="0"/>
              </a:rPr>
              <a:t>, Deva Ramanan, Piotr </a:t>
            </a:r>
            <a:r>
              <a:rPr lang="en-US" altLang="zh-TW" sz="1000" dirty="0" err="1">
                <a:latin typeface="Times New Roman" panose="02020603050405020304" pitchFamily="18" charset="0"/>
                <a:cs typeface="Times New Roman" panose="02020603050405020304" pitchFamily="18" charset="0"/>
              </a:rPr>
              <a:t>Dollár</a:t>
            </a:r>
            <a:r>
              <a:rPr lang="en-US" altLang="zh-TW" sz="1000" dirty="0">
                <a:latin typeface="Times New Roman" panose="02020603050405020304" pitchFamily="18" charset="0"/>
                <a:cs typeface="Times New Roman" panose="02020603050405020304" pitchFamily="18" charset="0"/>
              </a:rPr>
              <a:t>, and C Lawrence </a:t>
            </a:r>
            <a:r>
              <a:rPr lang="en-US" altLang="zh-TW" sz="1000" dirty="0" err="1">
                <a:latin typeface="Times New Roman" panose="02020603050405020304" pitchFamily="18" charset="0"/>
                <a:cs typeface="Times New Roman" panose="02020603050405020304" pitchFamily="18" charset="0"/>
              </a:rPr>
              <a:t>Zitnick</a:t>
            </a:r>
            <a:r>
              <a:rPr lang="en-US" altLang="zh-TW" sz="1000" dirty="0">
                <a:latin typeface="Times New Roman" panose="02020603050405020304" pitchFamily="18" charset="0"/>
                <a:cs typeface="Times New Roman" panose="02020603050405020304" pitchFamily="18" charset="0"/>
              </a:rPr>
              <a:t>. Microsoft coco: Common objects in context. In Computer Vision–ECCV 2014: 13th European Conference, Zurich, Switzerland, September 6-12, 2014, Proceedings, Part V 13, pages 740–755. Springer, 2014.</a:t>
            </a:r>
          </a:p>
          <a:p>
            <a:r>
              <a:rPr lang="en-US" altLang="zh-TW" sz="1000" dirty="0">
                <a:latin typeface="Times New Roman" panose="02020603050405020304" pitchFamily="18" charset="0"/>
                <a:cs typeface="Times New Roman" panose="02020603050405020304" pitchFamily="18" charset="0"/>
              </a:rPr>
              <a:t>[24] </a:t>
            </a:r>
            <a:r>
              <a:rPr lang="en-US" altLang="zh-TW" sz="1000" dirty="0" err="1">
                <a:latin typeface="Times New Roman" panose="02020603050405020304" pitchFamily="18" charset="0"/>
                <a:cs typeface="Times New Roman" panose="02020603050405020304" pitchFamily="18" charset="0"/>
              </a:rPr>
              <a:t>Yuning</a:t>
            </a:r>
            <a:r>
              <a:rPr lang="en-US" altLang="zh-TW" sz="1000" dirty="0">
                <a:latin typeface="Times New Roman" panose="02020603050405020304" pitchFamily="18" charset="0"/>
                <a:cs typeface="Times New Roman" panose="02020603050405020304" pitchFamily="18" charset="0"/>
              </a:rPr>
              <a:t> Lu, </a:t>
            </a:r>
            <a:r>
              <a:rPr lang="en-US" altLang="zh-TW" sz="1000" dirty="0" err="1">
                <a:latin typeface="Times New Roman" panose="02020603050405020304" pitchFamily="18" charset="0"/>
                <a:cs typeface="Times New Roman" panose="02020603050405020304" pitchFamily="18" charset="0"/>
              </a:rPr>
              <a:t>Jianzhuang</a:t>
            </a:r>
            <a:r>
              <a:rPr lang="en-US" altLang="zh-TW" sz="1000" dirty="0">
                <a:latin typeface="Times New Roman" panose="02020603050405020304" pitchFamily="18" charset="0"/>
                <a:cs typeface="Times New Roman" panose="02020603050405020304" pitchFamily="18" charset="0"/>
              </a:rPr>
              <a:t> Liu, </a:t>
            </a:r>
            <a:r>
              <a:rPr lang="en-US" altLang="zh-TW" sz="1000" dirty="0" err="1">
                <a:latin typeface="Times New Roman" panose="02020603050405020304" pitchFamily="18" charset="0"/>
                <a:cs typeface="Times New Roman" panose="02020603050405020304" pitchFamily="18" charset="0"/>
              </a:rPr>
              <a:t>Yonggang</a:t>
            </a:r>
            <a:r>
              <a:rPr lang="en-US" altLang="zh-TW" sz="1000" dirty="0">
                <a:latin typeface="Times New Roman" panose="02020603050405020304" pitchFamily="18" charset="0"/>
                <a:cs typeface="Times New Roman" panose="02020603050405020304" pitchFamily="18" charset="0"/>
              </a:rPr>
              <a:t> Zhang, </a:t>
            </a:r>
            <a:r>
              <a:rPr lang="en-US" altLang="zh-TW" sz="1000" dirty="0" err="1">
                <a:latin typeface="Times New Roman" panose="02020603050405020304" pitchFamily="18" charset="0"/>
                <a:cs typeface="Times New Roman" panose="02020603050405020304" pitchFamily="18" charset="0"/>
              </a:rPr>
              <a:t>Yajing</a:t>
            </a:r>
            <a:r>
              <a:rPr lang="en-US" altLang="zh-TW" sz="1000" dirty="0">
                <a:latin typeface="Times New Roman" panose="02020603050405020304" pitchFamily="18" charset="0"/>
                <a:cs typeface="Times New Roman" panose="02020603050405020304" pitchFamily="18" charset="0"/>
              </a:rPr>
              <a:t> Liu, and </a:t>
            </a:r>
            <a:r>
              <a:rPr lang="en-US" altLang="zh-TW" sz="1000" dirty="0" err="1">
                <a:latin typeface="Times New Roman" panose="02020603050405020304" pitchFamily="18" charset="0"/>
                <a:cs typeface="Times New Roman" panose="02020603050405020304" pitchFamily="18" charset="0"/>
              </a:rPr>
              <a:t>Xinmei</a:t>
            </a:r>
            <a:r>
              <a:rPr lang="en-US" altLang="zh-TW" sz="1000" dirty="0">
                <a:latin typeface="Times New Roman" panose="02020603050405020304" pitchFamily="18" charset="0"/>
                <a:cs typeface="Times New Roman" panose="02020603050405020304" pitchFamily="18" charset="0"/>
              </a:rPr>
              <a:t> Tian. Prompt distribution learning. In Proceedings of the IEEE/CVF Conference on Computer Vision and Pattern Recognition, pages 5206– 5215, 2022. </a:t>
            </a:r>
          </a:p>
          <a:p>
            <a:r>
              <a:rPr lang="en-US" altLang="zh-TW" sz="1000" dirty="0">
                <a:latin typeface="Times New Roman" panose="02020603050405020304" pitchFamily="18" charset="0"/>
                <a:cs typeface="Times New Roman" panose="02020603050405020304" pitchFamily="18" charset="0"/>
              </a:rPr>
              <a:t>[83] Adrian </a:t>
            </a:r>
            <a:r>
              <a:rPr lang="en-US" altLang="zh-TW" sz="1000" dirty="0" err="1">
                <a:latin typeface="Times New Roman" panose="02020603050405020304" pitchFamily="18" charset="0"/>
                <a:cs typeface="Times New Roman" panose="02020603050405020304" pitchFamily="18" charset="0"/>
              </a:rPr>
              <a:t>Bulat</a:t>
            </a:r>
            <a:r>
              <a:rPr lang="en-US" altLang="zh-TW" sz="1000" dirty="0">
                <a:latin typeface="Times New Roman" panose="02020603050405020304" pitchFamily="18" charset="0"/>
                <a:cs typeface="Times New Roman" panose="02020603050405020304" pitchFamily="18" charset="0"/>
              </a:rPr>
              <a:t> and Georgios </a:t>
            </a:r>
            <a:r>
              <a:rPr lang="en-US" altLang="zh-TW" sz="1000" dirty="0" err="1">
                <a:latin typeface="Times New Roman" panose="02020603050405020304" pitchFamily="18" charset="0"/>
                <a:cs typeface="Times New Roman" panose="02020603050405020304" pitchFamily="18" charset="0"/>
              </a:rPr>
              <a:t>Tzimiropoulos</a:t>
            </a:r>
            <a:r>
              <a:rPr lang="en-US" altLang="zh-TW" sz="1000" dirty="0">
                <a:latin typeface="Times New Roman" panose="02020603050405020304" pitchFamily="18" charset="0"/>
                <a:cs typeface="Times New Roman" panose="02020603050405020304" pitchFamily="18" charset="0"/>
              </a:rPr>
              <a:t>. Language-aware soft prompting for vision &amp; language foundation models.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arXiv:2210.01115, 2022. </a:t>
            </a:r>
          </a:p>
          <a:p>
            <a:r>
              <a:rPr lang="en-US" altLang="zh-TW" sz="1000" dirty="0">
                <a:latin typeface="Times New Roman" panose="02020603050405020304" pitchFamily="18" charset="0"/>
                <a:cs typeface="Times New Roman" panose="02020603050405020304" pitchFamily="18" charset="0"/>
              </a:rPr>
              <a:t>[84] </a:t>
            </a:r>
            <a:r>
              <a:rPr lang="en-US" altLang="zh-TW" sz="1000" dirty="0" err="1">
                <a:latin typeface="Times New Roman" panose="02020603050405020304" pitchFamily="18" charset="0"/>
                <a:cs typeface="Times New Roman" panose="02020603050405020304" pitchFamily="18" charset="0"/>
              </a:rPr>
              <a:t>Manli</a:t>
            </a:r>
            <a:r>
              <a:rPr lang="en-US" altLang="zh-TW" sz="1000" dirty="0">
                <a:latin typeface="Times New Roman" panose="02020603050405020304" pitchFamily="18" charset="0"/>
                <a:cs typeface="Times New Roman" panose="02020603050405020304" pitchFamily="18" charset="0"/>
              </a:rPr>
              <a:t> Shu, </a:t>
            </a:r>
            <a:r>
              <a:rPr lang="en-US" altLang="zh-TW" sz="1000" dirty="0" err="1">
                <a:latin typeface="Times New Roman" panose="02020603050405020304" pitchFamily="18" charset="0"/>
                <a:cs typeface="Times New Roman" panose="02020603050405020304" pitchFamily="18" charset="0"/>
              </a:rPr>
              <a:t>Weili</a:t>
            </a:r>
            <a:r>
              <a:rPr lang="en-US" altLang="zh-TW" sz="1000" dirty="0">
                <a:latin typeface="Times New Roman" panose="02020603050405020304" pitchFamily="18" charset="0"/>
                <a:cs typeface="Times New Roman" panose="02020603050405020304" pitchFamily="18" charset="0"/>
              </a:rPr>
              <a:t> </a:t>
            </a:r>
            <a:r>
              <a:rPr lang="en-US" altLang="zh-TW" sz="1000" dirty="0" err="1">
                <a:latin typeface="Times New Roman" panose="02020603050405020304" pitchFamily="18" charset="0"/>
                <a:cs typeface="Times New Roman" panose="02020603050405020304" pitchFamily="18" charset="0"/>
              </a:rPr>
              <a:t>Nie</a:t>
            </a:r>
            <a:r>
              <a:rPr lang="en-US" altLang="zh-TW" sz="1000" dirty="0">
                <a:latin typeface="Times New Roman" panose="02020603050405020304" pitchFamily="18" charset="0"/>
                <a:cs typeface="Times New Roman" panose="02020603050405020304" pitchFamily="18" charset="0"/>
              </a:rPr>
              <a:t>, De-An Huang, </a:t>
            </a:r>
            <a:r>
              <a:rPr lang="en-US" altLang="zh-TW" sz="1000" dirty="0" err="1">
                <a:latin typeface="Times New Roman" panose="02020603050405020304" pitchFamily="18" charset="0"/>
                <a:cs typeface="Times New Roman" panose="02020603050405020304" pitchFamily="18" charset="0"/>
              </a:rPr>
              <a:t>Zhiding</a:t>
            </a:r>
            <a:r>
              <a:rPr lang="en-US" altLang="zh-TW" sz="1000" dirty="0">
                <a:latin typeface="Times New Roman" panose="02020603050405020304" pitchFamily="18" charset="0"/>
                <a:cs typeface="Times New Roman" panose="02020603050405020304" pitchFamily="18" charset="0"/>
              </a:rPr>
              <a:t> Yu, Tom Goldstein, Anima </a:t>
            </a:r>
            <a:r>
              <a:rPr lang="en-US" altLang="zh-TW" sz="1000" dirty="0" err="1">
                <a:latin typeface="Times New Roman" panose="02020603050405020304" pitchFamily="18" charset="0"/>
                <a:cs typeface="Times New Roman" panose="02020603050405020304" pitchFamily="18" charset="0"/>
              </a:rPr>
              <a:t>Anandkumar</a:t>
            </a:r>
            <a:r>
              <a:rPr lang="en-US" altLang="zh-TW" sz="1000" dirty="0">
                <a:latin typeface="Times New Roman" panose="02020603050405020304" pitchFamily="18" charset="0"/>
                <a:cs typeface="Times New Roman" panose="02020603050405020304" pitchFamily="18" charset="0"/>
              </a:rPr>
              <a:t>, and </a:t>
            </a:r>
            <a:r>
              <a:rPr lang="en-US" altLang="zh-TW" sz="1000" dirty="0" err="1">
                <a:latin typeface="Times New Roman" panose="02020603050405020304" pitchFamily="18" charset="0"/>
                <a:cs typeface="Times New Roman" panose="02020603050405020304" pitchFamily="18" charset="0"/>
              </a:rPr>
              <a:t>Chaowei</a:t>
            </a:r>
            <a:r>
              <a:rPr lang="en-US" altLang="zh-TW" sz="1000" dirty="0">
                <a:latin typeface="Times New Roman" panose="02020603050405020304" pitchFamily="18" charset="0"/>
                <a:cs typeface="Times New Roman" panose="02020603050405020304" pitchFamily="18" charset="0"/>
              </a:rPr>
              <a:t> Xiao. Test-time prompt tuning for zero-shot generalization in vision-language models.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arXiv:2209.07511, 2022. </a:t>
            </a:r>
          </a:p>
          <a:p>
            <a:r>
              <a:rPr lang="en-US" altLang="zh-TW" sz="1000" dirty="0">
                <a:latin typeface="Times New Roman" panose="02020603050405020304" pitchFamily="18" charset="0"/>
                <a:cs typeface="Times New Roman" panose="02020603050405020304" pitchFamily="18" charset="0"/>
              </a:rPr>
              <a:t>[85] Mohammad Mahdi </a:t>
            </a:r>
            <a:r>
              <a:rPr lang="en-US" altLang="zh-TW" sz="1000" dirty="0" err="1">
                <a:latin typeface="Times New Roman" panose="02020603050405020304" pitchFamily="18" charset="0"/>
                <a:cs typeface="Times New Roman" panose="02020603050405020304" pitchFamily="18" charset="0"/>
              </a:rPr>
              <a:t>Derakhshani</a:t>
            </a:r>
            <a:r>
              <a:rPr lang="en-US" altLang="zh-TW" sz="1000" dirty="0">
                <a:latin typeface="Times New Roman" panose="02020603050405020304" pitchFamily="18" charset="0"/>
                <a:cs typeface="Times New Roman" panose="02020603050405020304" pitchFamily="18" charset="0"/>
              </a:rPr>
              <a:t>, Enrique Sanchez, Adrian </a:t>
            </a:r>
            <a:r>
              <a:rPr lang="en-US" altLang="zh-TW" sz="1000" dirty="0" err="1">
                <a:latin typeface="Times New Roman" panose="02020603050405020304" pitchFamily="18" charset="0"/>
                <a:cs typeface="Times New Roman" panose="02020603050405020304" pitchFamily="18" charset="0"/>
              </a:rPr>
              <a:t>Bulat</a:t>
            </a:r>
            <a:r>
              <a:rPr lang="en-US" altLang="zh-TW" sz="1000" dirty="0">
                <a:latin typeface="Times New Roman" panose="02020603050405020304" pitchFamily="18" charset="0"/>
                <a:cs typeface="Times New Roman" panose="02020603050405020304" pitchFamily="18" charset="0"/>
              </a:rPr>
              <a:t>, Victor Guilherme </a:t>
            </a:r>
            <a:r>
              <a:rPr lang="en-US" altLang="zh-TW" sz="1000" dirty="0" err="1">
                <a:latin typeface="Times New Roman" panose="02020603050405020304" pitchFamily="18" charset="0"/>
                <a:cs typeface="Times New Roman" panose="02020603050405020304" pitchFamily="18" charset="0"/>
              </a:rPr>
              <a:t>Turrisi</a:t>
            </a:r>
            <a:r>
              <a:rPr lang="en-US" altLang="zh-TW" sz="1000" dirty="0">
                <a:latin typeface="Times New Roman" panose="02020603050405020304" pitchFamily="18" charset="0"/>
                <a:cs typeface="Times New Roman" panose="02020603050405020304" pitchFamily="18" charset="0"/>
              </a:rPr>
              <a:t> da Costa, Cees GM Snoek, Georgios </a:t>
            </a:r>
            <a:r>
              <a:rPr lang="en-US" altLang="zh-TW" sz="1000" dirty="0" err="1">
                <a:latin typeface="Times New Roman" panose="02020603050405020304" pitchFamily="18" charset="0"/>
                <a:cs typeface="Times New Roman" panose="02020603050405020304" pitchFamily="18" charset="0"/>
              </a:rPr>
              <a:t>Tzimiropoulos</a:t>
            </a:r>
            <a:r>
              <a:rPr lang="en-US" altLang="zh-TW" sz="1000" dirty="0">
                <a:latin typeface="Times New Roman" panose="02020603050405020304" pitchFamily="18" charset="0"/>
                <a:cs typeface="Times New Roman" panose="02020603050405020304" pitchFamily="18" charset="0"/>
              </a:rPr>
              <a:t>, and </a:t>
            </a:r>
            <a:r>
              <a:rPr lang="en-US" altLang="zh-TW" sz="1000" dirty="0" err="1">
                <a:latin typeface="Times New Roman" panose="02020603050405020304" pitchFamily="18" charset="0"/>
                <a:cs typeface="Times New Roman" panose="02020603050405020304" pitchFamily="18" charset="0"/>
              </a:rPr>
              <a:t>Brais</a:t>
            </a:r>
            <a:r>
              <a:rPr lang="en-US" altLang="zh-TW" sz="1000" dirty="0">
                <a:latin typeface="Times New Roman" panose="02020603050405020304" pitchFamily="18" charset="0"/>
                <a:cs typeface="Times New Roman" panose="02020603050405020304" pitchFamily="18" charset="0"/>
              </a:rPr>
              <a:t> Martinez. Variational prompt tuning improves generalization of vision-language models. </a:t>
            </a:r>
            <a:r>
              <a:rPr lang="en-US" altLang="zh-TW" sz="1000" dirty="0" err="1">
                <a:latin typeface="Times New Roman" panose="02020603050405020304" pitchFamily="18" charset="0"/>
                <a:cs typeface="Times New Roman" panose="02020603050405020304" pitchFamily="18" charset="0"/>
              </a:rPr>
              <a:t>arXiv</a:t>
            </a:r>
            <a:r>
              <a:rPr lang="en-US" altLang="zh-TW" sz="1000" dirty="0">
                <a:latin typeface="Times New Roman" panose="02020603050405020304" pitchFamily="18" charset="0"/>
                <a:cs typeface="Times New Roman" panose="02020603050405020304" pitchFamily="18" charset="0"/>
              </a:rPr>
              <a:t> preprint arXiv:2210.02390, 2022.</a:t>
            </a:r>
            <a:endParaRPr lang="zh-TW" altLang="en-US" sz="1000" dirty="0">
              <a:latin typeface="Times New Roman" panose="02020603050405020304" pitchFamily="18" charset="0"/>
              <a:cs typeface="Times New Roman" panose="02020603050405020304" pitchFamily="18" charset="0"/>
            </a:endParaRPr>
          </a:p>
        </p:txBody>
      </p:sp>
      <p:sp>
        <p:nvSpPr>
          <p:cNvPr id="6" name="投影片編號版面配置區 5">
            <a:extLst>
              <a:ext uri="{FF2B5EF4-FFF2-40B4-BE49-F238E27FC236}">
                <a16:creationId xmlns:a16="http://schemas.microsoft.com/office/drawing/2014/main" id="{7A934495-1246-C050-FD7D-953211A1C014}"/>
              </a:ext>
            </a:extLst>
          </p:cNvPr>
          <p:cNvSpPr>
            <a:spLocks noGrp="1"/>
          </p:cNvSpPr>
          <p:nvPr>
            <p:ph type="sldNum" sz="quarter" idx="12"/>
          </p:nvPr>
        </p:nvSpPr>
        <p:spPr/>
        <p:txBody>
          <a:bodyPr/>
          <a:lstStyle/>
          <a:p>
            <a:fld id="{3B929437-AD67-4617-B174-3FBC35688F07}" type="slidenum">
              <a:rPr lang="zh-TW" altLang="en-US" smtClean="0"/>
              <a:t>8</a:t>
            </a:fld>
            <a:endParaRPr lang="zh-TW" altLang="en-US"/>
          </a:p>
        </p:txBody>
      </p:sp>
    </p:spTree>
    <p:extLst>
      <p:ext uri="{BB962C8B-B14F-4D97-AF65-F5344CB8AC3E}">
        <p14:creationId xmlns:p14="http://schemas.microsoft.com/office/powerpoint/2010/main" val="1964947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51B5F21-189C-4C51-28B8-0B09F3DDE40F}"/>
              </a:ext>
            </a:extLst>
          </p:cNvPr>
          <p:cNvSpPr>
            <a:spLocks noGrp="1"/>
          </p:cNvSpPr>
          <p:nvPr>
            <p:ph type="title"/>
          </p:nvPr>
        </p:nvSpPr>
        <p:spPr>
          <a:xfrm>
            <a:off x="838199" y="365125"/>
            <a:ext cx="10921181" cy="1325563"/>
          </a:xfrm>
        </p:spPr>
        <p:txBody>
          <a:bodyPr>
            <a:normAutofit/>
          </a:bodyPr>
          <a:lstStyle/>
          <a:p>
            <a:r>
              <a:rPr lang="en-US" altLang="zh-TW" sz="4000" dirty="0">
                <a:latin typeface="Times New Roman" panose="02020603050405020304" pitchFamily="18" charset="0"/>
                <a:cs typeface="Times New Roman" panose="02020603050405020304" pitchFamily="18" charset="0"/>
              </a:rPr>
              <a:t>Method</a:t>
            </a:r>
            <a:endParaRPr lang="zh-TW" altLang="en-US" sz="4000" dirty="0">
              <a:latin typeface="Times New Roman" panose="02020603050405020304" pitchFamily="18" charset="0"/>
              <a:cs typeface="Times New Roman" panose="02020603050405020304" pitchFamily="18" charset="0"/>
            </a:endParaRPr>
          </a:p>
        </p:txBody>
      </p:sp>
      <p:sp>
        <p:nvSpPr>
          <p:cNvPr id="3" name="內容版面配置區 2">
            <a:extLst>
              <a:ext uri="{FF2B5EF4-FFF2-40B4-BE49-F238E27FC236}">
                <a16:creationId xmlns:a16="http://schemas.microsoft.com/office/drawing/2014/main" id="{FA87127B-77A3-1530-AFA4-F81A3C6707BB}"/>
              </a:ext>
            </a:extLst>
          </p:cNvPr>
          <p:cNvSpPr>
            <a:spLocks noGrp="1"/>
          </p:cNvSpPr>
          <p:nvPr>
            <p:ph idx="1"/>
          </p:nvPr>
        </p:nvSpPr>
        <p:spPr/>
        <p:txBody>
          <a:bodyPr>
            <a:normAutofit/>
          </a:bodyPr>
          <a:lstStyle/>
          <a:p>
            <a:pPr marL="0" indent="0">
              <a:buNone/>
            </a:pPr>
            <a:r>
              <a:rPr lang="en-US" altLang="zh-TW" sz="2400" dirty="0">
                <a:latin typeface="Times New Roman" panose="02020603050405020304" pitchFamily="18" charset="0"/>
                <a:cs typeface="Times New Roman" panose="02020603050405020304" pitchFamily="18" charset="0"/>
              </a:rPr>
              <a:t>General prompt engineering framework</a:t>
            </a:r>
            <a:endParaRPr lang="zh-TW" altLang="en-US" sz="2400" dirty="0">
              <a:latin typeface="Times New Roman" panose="02020603050405020304" pitchFamily="18" charset="0"/>
              <a:cs typeface="Times New Roman" panose="02020603050405020304" pitchFamily="18" charset="0"/>
            </a:endParaRPr>
          </a:p>
        </p:txBody>
      </p:sp>
      <p:pic>
        <p:nvPicPr>
          <p:cNvPr id="5" name="圖片 4">
            <a:extLst>
              <a:ext uri="{FF2B5EF4-FFF2-40B4-BE49-F238E27FC236}">
                <a16:creationId xmlns:a16="http://schemas.microsoft.com/office/drawing/2014/main" id="{2C7AEF0C-F24A-8D9B-A233-1EC621435903}"/>
              </a:ext>
            </a:extLst>
          </p:cNvPr>
          <p:cNvPicPr>
            <a:picLocks noChangeAspect="1"/>
          </p:cNvPicPr>
          <p:nvPr/>
        </p:nvPicPr>
        <p:blipFill>
          <a:blip r:embed="rId3"/>
          <a:stretch>
            <a:fillRect/>
          </a:stretch>
        </p:blipFill>
        <p:spPr>
          <a:xfrm>
            <a:off x="1172036" y="2411362"/>
            <a:ext cx="9560998" cy="3576484"/>
          </a:xfrm>
          <a:prstGeom prst="rect">
            <a:avLst/>
          </a:prstGeom>
        </p:spPr>
      </p:pic>
      <p:sp>
        <p:nvSpPr>
          <p:cNvPr id="8" name="投影片編號版面配置區 7">
            <a:extLst>
              <a:ext uri="{FF2B5EF4-FFF2-40B4-BE49-F238E27FC236}">
                <a16:creationId xmlns:a16="http://schemas.microsoft.com/office/drawing/2014/main" id="{DD232A47-5923-584F-8255-ED706365C9F8}"/>
              </a:ext>
            </a:extLst>
          </p:cNvPr>
          <p:cNvSpPr>
            <a:spLocks noGrp="1"/>
          </p:cNvSpPr>
          <p:nvPr>
            <p:ph type="sldNum" sz="quarter" idx="12"/>
          </p:nvPr>
        </p:nvSpPr>
        <p:spPr/>
        <p:txBody>
          <a:bodyPr/>
          <a:lstStyle/>
          <a:p>
            <a:fld id="{3B929437-AD67-4617-B174-3FBC35688F07}" type="slidenum">
              <a:rPr lang="zh-TW" altLang="en-US" smtClean="0"/>
              <a:t>9</a:t>
            </a:fld>
            <a:endParaRPr lang="zh-TW" altLang="en-US"/>
          </a:p>
        </p:txBody>
      </p:sp>
    </p:spTree>
    <p:extLst>
      <p:ext uri="{BB962C8B-B14F-4D97-AF65-F5344CB8AC3E}">
        <p14:creationId xmlns:p14="http://schemas.microsoft.com/office/powerpoint/2010/main" val="2039400373"/>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1862</TotalTime>
  <Words>4079</Words>
  <Application>Microsoft Office PowerPoint</Application>
  <PresentationFormat>寬螢幕</PresentationFormat>
  <Paragraphs>207</Paragraphs>
  <Slides>20</Slides>
  <Notes>12</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20</vt:i4>
      </vt:variant>
    </vt:vector>
  </HeadingPairs>
  <TitlesOfParts>
    <vt:vector size="27" baseType="lpstr">
      <vt:lpstr>Söhne</vt:lpstr>
      <vt:lpstr>Arial</vt:lpstr>
      <vt:lpstr>Calibri</vt:lpstr>
      <vt:lpstr>Calibri Light</vt:lpstr>
      <vt:lpstr>Cambria Math</vt:lpstr>
      <vt:lpstr>Times New Roman</vt:lpstr>
      <vt:lpstr>Office 佈景主題</vt:lpstr>
      <vt:lpstr>Language Models as Black-Box Optimizers for Vision-Language Models</vt:lpstr>
      <vt:lpstr>Outline</vt:lpstr>
      <vt:lpstr>Introduction</vt:lpstr>
      <vt:lpstr>Introduction</vt:lpstr>
      <vt:lpstr>Introduction</vt:lpstr>
      <vt:lpstr>Related Work</vt:lpstr>
      <vt:lpstr>Related Work</vt:lpstr>
      <vt:lpstr>Related Work</vt:lpstr>
      <vt:lpstr>Method</vt:lpstr>
      <vt:lpstr>Method</vt:lpstr>
      <vt:lpstr>Method</vt:lpstr>
      <vt:lpstr>Illustrative Task: Few-Shot Image Classification</vt:lpstr>
      <vt:lpstr>Illustrative Task</vt:lpstr>
      <vt:lpstr>Illustrative Task</vt:lpstr>
      <vt:lpstr>Illustrative Task</vt:lpstr>
      <vt:lpstr>Illustrative Task</vt:lpstr>
      <vt:lpstr>Additional Analysis</vt:lpstr>
      <vt:lpstr>Additional Analysis</vt:lpstr>
      <vt:lpstr>Additional Analysis</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Language Models as Black-Box Optimizers for Vision-Language Models</dc:title>
  <dc:creator>范瑄育</dc:creator>
  <cp:lastModifiedBy>范瑄育</cp:lastModifiedBy>
  <cp:revision>150</cp:revision>
  <dcterms:created xsi:type="dcterms:W3CDTF">2023-09-19T09:03:15Z</dcterms:created>
  <dcterms:modified xsi:type="dcterms:W3CDTF">2023-09-20T16:05:46Z</dcterms:modified>
</cp:coreProperties>
</file>